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22" autoAdjust="0"/>
  </p:normalViewPr>
  <p:slideViewPr>
    <p:cSldViewPr snapToObjects="1">
      <p:cViewPr varScale="1">
        <p:scale>
          <a:sx n="65" d="100"/>
          <a:sy n="65" d="100"/>
        </p:scale>
        <p:origin x="15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D6806-41A4-4CC2-80F4-4E7C35E37FA4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A93F3DC-0999-4B84-AC8B-A49BB7BCF5C9}">
      <dgm:prSet phldrT="[Szöveg]"/>
      <dgm:spPr/>
      <dgm:t>
        <a:bodyPr/>
        <a:lstStyle/>
        <a:p>
          <a:r>
            <a:rPr lang="hu-HU" dirty="0"/>
            <a:t>KKV Patrónus Projekt</a:t>
          </a:r>
        </a:p>
      </dgm:t>
    </dgm:pt>
    <dgm:pt modelId="{C685D58C-BD24-4BF0-B400-91752BAC2458}" type="parTrans" cxnId="{3AC8BB05-B888-4904-AEA1-52F1264863CD}">
      <dgm:prSet/>
      <dgm:spPr/>
      <dgm:t>
        <a:bodyPr/>
        <a:lstStyle/>
        <a:p>
          <a:endParaRPr lang="hu-HU"/>
        </a:p>
      </dgm:t>
    </dgm:pt>
    <dgm:pt modelId="{425F1485-8E85-4B70-A390-8169180E9617}" type="sibTrans" cxnId="{3AC8BB05-B888-4904-AEA1-52F1264863CD}">
      <dgm:prSet/>
      <dgm:spPr/>
      <dgm:t>
        <a:bodyPr/>
        <a:lstStyle/>
        <a:p>
          <a:endParaRPr lang="hu-HU"/>
        </a:p>
      </dgm:t>
    </dgm:pt>
    <dgm:pt modelId="{295F535A-62FA-4EB8-A38A-06686B0361C5}">
      <dgm:prSet phldrT="[Szöveg]"/>
      <dgm:spPr/>
      <dgm:t>
        <a:bodyPr/>
        <a:lstStyle/>
        <a:p>
          <a:r>
            <a:rPr lang="hu-HU" dirty="0"/>
            <a:t>Felhasználható erőforrások 50 %-a</a:t>
          </a:r>
        </a:p>
      </dgm:t>
    </dgm:pt>
    <dgm:pt modelId="{1DE5C138-768E-4B8A-9BCB-7B07D9EB3A1C}" type="parTrans" cxnId="{CA910E85-8473-41B1-A59D-DC86D98F9940}">
      <dgm:prSet/>
      <dgm:spPr/>
      <dgm:t>
        <a:bodyPr/>
        <a:lstStyle/>
        <a:p>
          <a:endParaRPr lang="hu-HU"/>
        </a:p>
      </dgm:t>
    </dgm:pt>
    <dgm:pt modelId="{C02FD150-73A7-4F84-BA39-4C155FAFF9EB}" type="sibTrans" cxnId="{CA910E85-8473-41B1-A59D-DC86D98F9940}">
      <dgm:prSet/>
      <dgm:spPr/>
      <dgm:t>
        <a:bodyPr/>
        <a:lstStyle/>
        <a:p>
          <a:endParaRPr lang="hu-HU"/>
        </a:p>
      </dgm:t>
    </dgm:pt>
    <dgm:pt modelId="{6F883B7B-9520-458D-9005-8CC91AE7CCF9}">
      <dgm:prSet phldrT="[Szöveg]"/>
      <dgm:spPr/>
      <dgm:t>
        <a:bodyPr/>
        <a:lstStyle/>
        <a:p>
          <a:r>
            <a:rPr lang="hu-HU" dirty="0"/>
            <a:t>Kooperatív Képzés Projekt</a:t>
          </a:r>
        </a:p>
      </dgm:t>
    </dgm:pt>
    <dgm:pt modelId="{45BF2F69-14AF-407D-AFAD-E8CEC7904907}" type="parTrans" cxnId="{4B1C54A3-A4BE-478D-931A-AB6D3A9A377C}">
      <dgm:prSet/>
      <dgm:spPr/>
      <dgm:t>
        <a:bodyPr/>
        <a:lstStyle/>
        <a:p>
          <a:endParaRPr lang="hu-HU"/>
        </a:p>
      </dgm:t>
    </dgm:pt>
    <dgm:pt modelId="{E6F248AB-B3BB-4B9F-9AD3-BBD960A71E3A}" type="sibTrans" cxnId="{4B1C54A3-A4BE-478D-931A-AB6D3A9A377C}">
      <dgm:prSet/>
      <dgm:spPr/>
      <dgm:t>
        <a:bodyPr/>
        <a:lstStyle/>
        <a:p>
          <a:endParaRPr lang="hu-HU"/>
        </a:p>
      </dgm:t>
    </dgm:pt>
    <dgm:pt modelId="{05DE4C57-566C-4D88-96F6-2667605ED219}">
      <dgm:prSet phldrT="[Szöveg]"/>
      <dgm:spPr/>
      <dgm:t>
        <a:bodyPr/>
        <a:lstStyle/>
        <a:p>
          <a:r>
            <a:rPr lang="hu-HU" dirty="0"/>
            <a:t>Felhasználható erőforrások 25 %-a</a:t>
          </a:r>
        </a:p>
      </dgm:t>
    </dgm:pt>
    <dgm:pt modelId="{69F1BA86-58C2-4585-8477-E6A8A8D7E3C8}" type="parTrans" cxnId="{CA1BB202-55E0-4F8C-A8BB-645CFACC3C8F}">
      <dgm:prSet/>
      <dgm:spPr/>
      <dgm:t>
        <a:bodyPr/>
        <a:lstStyle/>
        <a:p>
          <a:endParaRPr lang="hu-HU"/>
        </a:p>
      </dgm:t>
    </dgm:pt>
    <dgm:pt modelId="{67D69CBE-E292-46B7-847E-035E6782FF6B}" type="sibTrans" cxnId="{CA1BB202-55E0-4F8C-A8BB-645CFACC3C8F}">
      <dgm:prSet/>
      <dgm:spPr/>
      <dgm:t>
        <a:bodyPr/>
        <a:lstStyle/>
        <a:p>
          <a:endParaRPr lang="hu-HU"/>
        </a:p>
      </dgm:t>
    </dgm:pt>
    <dgm:pt modelId="{8F7CF42D-2D1A-4D49-950B-8CF8D9CB2C52}">
      <dgm:prSet phldrT="[Szöveg]"/>
      <dgm:spPr/>
      <dgm:t>
        <a:bodyPr/>
        <a:lstStyle/>
        <a:p>
          <a:r>
            <a:rPr lang="hu-HU" dirty="0"/>
            <a:t>Karrier Kompasz Projekt</a:t>
          </a:r>
          <a:endParaRPr lang="hu-HU" dirty="0"/>
        </a:p>
      </dgm:t>
    </dgm:pt>
    <dgm:pt modelId="{BCB73F70-CEFB-4111-B6AF-A07EEFDAF88F}" type="parTrans" cxnId="{EFF89F49-90A5-4164-BB6F-9C7F033F0C62}">
      <dgm:prSet/>
      <dgm:spPr/>
      <dgm:t>
        <a:bodyPr/>
        <a:lstStyle/>
        <a:p>
          <a:endParaRPr lang="hu-HU"/>
        </a:p>
      </dgm:t>
    </dgm:pt>
    <dgm:pt modelId="{EAB74682-670A-4352-B909-029F8BCC86F6}" type="sibTrans" cxnId="{EFF89F49-90A5-4164-BB6F-9C7F033F0C62}">
      <dgm:prSet/>
      <dgm:spPr/>
      <dgm:t>
        <a:bodyPr/>
        <a:lstStyle/>
        <a:p>
          <a:endParaRPr lang="hu-HU"/>
        </a:p>
      </dgm:t>
    </dgm:pt>
    <dgm:pt modelId="{0B0EA37A-9372-4723-9DDD-2FD0FF56BA8C}">
      <dgm:prSet phldrT="[Szöveg]"/>
      <dgm:spPr/>
      <dgm:t>
        <a:bodyPr/>
        <a:lstStyle/>
        <a:p>
          <a:r>
            <a:rPr lang="hu-HU" dirty="0"/>
            <a:t>Felhasználható erőforrások 25 %-a</a:t>
          </a:r>
        </a:p>
      </dgm:t>
    </dgm:pt>
    <dgm:pt modelId="{843A31A0-1384-4E82-B200-C4069C3F5C02}" type="parTrans" cxnId="{0FE256CE-D2FE-4A8A-8156-C57F513E5F4D}">
      <dgm:prSet/>
      <dgm:spPr/>
      <dgm:t>
        <a:bodyPr/>
        <a:lstStyle/>
        <a:p>
          <a:endParaRPr lang="hu-HU"/>
        </a:p>
      </dgm:t>
    </dgm:pt>
    <dgm:pt modelId="{EA892DE6-2CD3-4B5D-ABC1-FD8274B89381}" type="sibTrans" cxnId="{0FE256CE-D2FE-4A8A-8156-C57F513E5F4D}">
      <dgm:prSet/>
      <dgm:spPr/>
      <dgm:t>
        <a:bodyPr/>
        <a:lstStyle/>
        <a:p>
          <a:endParaRPr lang="hu-HU"/>
        </a:p>
      </dgm:t>
    </dgm:pt>
    <dgm:pt modelId="{80998B18-00D6-47E4-BA95-755FFF4B5527}" type="pres">
      <dgm:prSet presAssocID="{8C0D6806-41A4-4CC2-80F4-4E7C35E37FA4}" presName="linear" presStyleCnt="0">
        <dgm:presLayoutVars>
          <dgm:dir/>
          <dgm:resizeHandles val="exact"/>
        </dgm:presLayoutVars>
      </dgm:prSet>
      <dgm:spPr/>
    </dgm:pt>
    <dgm:pt modelId="{BD7C59EF-91D2-464B-AA2D-8925A4B1B0FC}" type="pres">
      <dgm:prSet presAssocID="{CA93F3DC-0999-4B84-AC8B-A49BB7BCF5C9}" presName="comp" presStyleCnt="0"/>
      <dgm:spPr/>
    </dgm:pt>
    <dgm:pt modelId="{B60E0A20-5925-4369-80F7-60DAB4957BB1}" type="pres">
      <dgm:prSet presAssocID="{CA93F3DC-0999-4B84-AC8B-A49BB7BCF5C9}" presName="box" presStyleLbl="node1" presStyleIdx="0" presStyleCnt="3"/>
      <dgm:spPr/>
    </dgm:pt>
    <dgm:pt modelId="{4CDFA81C-A371-4EB7-A8BD-54D19DEE7EB5}" type="pres">
      <dgm:prSet presAssocID="{CA93F3DC-0999-4B84-AC8B-A49BB7BCF5C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1EA1EA1-0091-4505-85C7-6062AF96BA1A}" type="pres">
      <dgm:prSet presAssocID="{CA93F3DC-0999-4B84-AC8B-A49BB7BCF5C9}" presName="text" presStyleLbl="node1" presStyleIdx="0" presStyleCnt="3">
        <dgm:presLayoutVars>
          <dgm:bulletEnabled val="1"/>
        </dgm:presLayoutVars>
      </dgm:prSet>
      <dgm:spPr/>
    </dgm:pt>
    <dgm:pt modelId="{E866E4C0-D633-44B3-ABE3-9D429F3A0B21}" type="pres">
      <dgm:prSet presAssocID="{425F1485-8E85-4B70-A390-8169180E9617}" presName="spacer" presStyleCnt="0"/>
      <dgm:spPr/>
    </dgm:pt>
    <dgm:pt modelId="{9C045545-0A8B-4AA3-874C-98325E70DC39}" type="pres">
      <dgm:prSet presAssocID="{6F883B7B-9520-458D-9005-8CC91AE7CCF9}" presName="comp" presStyleCnt="0"/>
      <dgm:spPr/>
    </dgm:pt>
    <dgm:pt modelId="{D9657AA4-47E3-40F8-AAE1-26DCCBCAA83D}" type="pres">
      <dgm:prSet presAssocID="{6F883B7B-9520-458D-9005-8CC91AE7CCF9}" presName="box" presStyleLbl="node1" presStyleIdx="1" presStyleCnt="3"/>
      <dgm:spPr/>
    </dgm:pt>
    <dgm:pt modelId="{65FBB73B-EDF2-402F-94BF-19870BC09338}" type="pres">
      <dgm:prSet presAssocID="{6F883B7B-9520-458D-9005-8CC91AE7CCF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3440DD0-E8C8-4816-8377-3D48E1BB4E17}" type="pres">
      <dgm:prSet presAssocID="{6F883B7B-9520-458D-9005-8CC91AE7CCF9}" presName="text" presStyleLbl="node1" presStyleIdx="1" presStyleCnt="3">
        <dgm:presLayoutVars>
          <dgm:bulletEnabled val="1"/>
        </dgm:presLayoutVars>
      </dgm:prSet>
      <dgm:spPr/>
    </dgm:pt>
    <dgm:pt modelId="{7D21CB16-CC15-4EBB-BC0D-7DE343A791AC}" type="pres">
      <dgm:prSet presAssocID="{E6F248AB-B3BB-4B9F-9AD3-BBD960A71E3A}" presName="spacer" presStyleCnt="0"/>
      <dgm:spPr/>
    </dgm:pt>
    <dgm:pt modelId="{145CB688-322E-46C0-AF47-BD9A3CBDB578}" type="pres">
      <dgm:prSet presAssocID="{8F7CF42D-2D1A-4D49-950B-8CF8D9CB2C52}" presName="comp" presStyleCnt="0"/>
      <dgm:spPr/>
    </dgm:pt>
    <dgm:pt modelId="{79E744B6-523A-406D-9086-88102F8970D6}" type="pres">
      <dgm:prSet presAssocID="{8F7CF42D-2D1A-4D49-950B-8CF8D9CB2C52}" presName="box" presStyleLbl="node1" presStyleIdx="2" presStyleCnt="3"/>
      <dgm:spPr/>
    </dgm:pt>
    <dgm:pt modelId="{24F82097-DC55-4871-8549-6D26B45C37E5}" type="pres">
      <dgm:prSet presAssocID="{8F7CF42D-2D1A-4D49-950B-8CF8D9CB2C5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84BA42C-1004-4412-B035-98A01D36CCCD}" type="pres">
      <dgm:prSet presAssocID="{8F7CF42D-2D1A-4D49-950B-8CF8D9CB2C52}" presName="text" presStyleLbl="node1" presStyleIdx="2" presStyleCnt="3">
        <dgm:presLayoutVars>
          <dgm:bulletEnabled val="1"/>
        </dgm:presLayoutVars>
      </dgm:prSet>
      <dgm:spPr/>
    </dgm:pt>
  </dgm:ptLst>
  <dgm:cxnLst>
    <dgm:cxn modelId="{2DBF62DE-3078-4660-ADA2-2CBA677AEF8C}" type="presOf" srcId="{0B0EA37A-9372-4723-9DDD-2FD0FF56BA8C}" destId="{79E744B6-523A-406D-9086-88102F8970D6}" srcOrd="0" destOrd="1" presId="urn:microsoft.com/office/officeart/2005/8/layout/vList4"/>
    <dgm:cxn modelId="{0FE256CE-D2FE-4A8A-8156-C57F513E5F4D}" srcId="{8F7CF42D-2D1A-4D49-950B-8CF8D9CB2C52}" destId="{0B0EA37A-9372-4723-9DDD-2FD0FF56BA8C}" srcOrd="0" destOrd="0" parTransId="{843A31A0-1384-4E82-B200-C4069C3F5C02}" sibTransId="{EA892DE6-2CD3-4B5D-ABC1-FD8274B89381}"/>
    <dgm:cxn modelId="{0FE968D7-9ECF-4F39-9079-99E5C14DAB2B}" type="presOf" srcId="{05DE4C57-566C-4D88-96F6-2667605ED219}" destId="{93440DD0-E8C8-4816-8377-3D48E1BB4E17}" srcOrd="1" destOrd="1" presId="urn:microsoft.com/office/officeart/2005/8/layout/vList4"/>
    <dgm:cxn modelId="{19728363-8491-40F7-9563-32C81EBEB73A}" type="presOf" srcId="{CA93F3DC-0999-4B84-AC8B-A49BB7BCF5C9}" destId="{F1EA1EA1-0091-4505-85C7-6062AF96BA1A}" srcOrd="1" destOrd="0" presId="urn:microsoft.com/office/officeart/2005/8/layout/vList4"/>
    <dgm:cxn modelId="{E877B3F2-FA25-46ED-90C4-BA1B9ACF347D}" type="presOf" srcId="{8C0D6806-41A4-4CC2-80F4-4E7C35E37FA4}" destId="{80998B18-00D6-47E4-BA95-755FFF4B5527}" srcOrd="0" destOrd="0" presId="urn:microsoft.com/office/officeart/2005/8/layout/vList4"/>
    <dgm:cxn modelId="{3AC8BB05-B888-4904-AEA1-52F1264863CD}" srcId="{8C0D6806-41A4-4CC2-80F4-4E7C35E37FA4}" destId="{CA93F3DC-0999-4B84-AC8B-A49BB7BCF5C9}" srcOrd="0" destOrd="0" parTransId="{C685D58C-BD24-4BF0-B400-91752BAC2458}" sibTransId="{425F1485-8E85-4B70-A390-8169180E9617}"/>
    <dgm:cxn modelId="{CA910E85-8473-41B1-A59D-DC86D98F9940}" srcId="{CA93F3DC-0999-4B84-AC8B-A49BB7BCF5C9}" destId="{295F535A-62FA-4EB8-A38A-06686B0361C5}" srcOrd="0" destOrd="0" parTransId="{1DE5C138-768E-4B8A-9BCB-7B07D9EB3A1C}" sibTransId="{C02FD150-73A7-4F84-BA39-4C155FAFF9EB}"/>
    <dgm:cxn modelId="{4B1C54A3-A4BE-478D-931A-AB6D3A9A377C}" srcId="{8C0D6806-41A4-4CC2-80F4-4E7C35E37FA4}" destId="{6F883B7B-9520-458D-9005-8CC91AE7CCF9}" srcOrd="1" destOrd="0" parTransId="{45BF2F69-14AF-407D-AFAD-E8CEC7904907}" sibTransId="{E6F248AB-B3BB-4B9F-9AD3-BBD960A71E3A}"/>
    <dgm:cxn modelId="{32C0E8D0-BD30-4F81-B598-5EACB773A474}" type="presOf" srcId="{CA93F3DC-0999-4B84-AC8B-A49BB7BCF5C9}" destId="{B60E0A20-5925-4369-80F7-60DAB4957BB1}" srcOrd="0" destOrd="0" presId="urn:microsoft.com/office/officeart/2005/8/layout/vList4"/>
    <dgm:cxn modelId="{3CE7E681-7C13-4A34-8A62-0C799902022F}" type="presOf" srcId="{295F535A-62FA-4EB8-A38A-06686B0361C5}" destId="{F1EA1EA1-0091-4505-85C7-6062AF96BA1A}" srcOrd="1" destOrd="1" presId="urn:microsoft.com/office/officeart/2005/8/layout/vList4"/>
    <dgm:cxn modelId="{DC3BECDB-94F5-4D3D-84E1-EDA365C88C13}" type="presOf" srcId="{295F535A-62FA-4EB8-A38A-06686B0361C5}" destId="{B60E0A20-5925-4369-80F7-60DAB4957BB1}" srcOrd="0" destOrd="1" presId="urn:microsoft.com/office/officeart/2005/8/layout/vList4"/>
    <dgm:cxn modelId="{CA1BB202-55E0-4F8C-A8BB-645CFACC3C8F}" srcId="{6F883B7B-9520-458D-9005-8CC91AE7CCF9}" destId="{05DE4C57-566C-4D88-96F6-2667605ED219}" srcOrd="0" destOrd="0" parTransId="{69F1BA86-58C2-4585-8477-E6A8A8D7E3C8}" sibTransId="{67D69CBE-E292-46B7-847E-035E6782FF6B}"/>
    <dgm:cxn modelId="{333B987B-BC6D-4817-9748-CDB12354DC5E}" type="presOf" srcId="{8F7CF42D-2D1A-4D49-950B-8CF8D9CB2C52}" destId="{A84BA42C-1004-4412-B035-98A01D36CCCD}" srcOrd="1" destOrd="0" presId="urn:microsoft.com/office/officeart/2005/8/layout/vList4"/>
    <dgm:cxn modelId="{9FF75CF7-B7ED-4CCF-8328-77B9E4263963}" type="presOf" srcId="{6F883B7B-9520-458D-9005-8CC91AE7CCF9}" destId="{D9657AA4-47E3-40F8-AAE1-26DCCBCAA83D}" srcOrd="0" destOrd="0" presId="urn:microsoft.com/office/officeart/2005/8/layout/vList4"/>
    <dgm:cxn modelId="{EFF89F49-90A5-4164-BB6F-9C7F033F0C62}" srcId="{8C0D6806-41A4-4CC2-80F4-4E7C35E37FA4}" destId="{8F7CF42D-2D1A-4D49-950B-8CF8D9CB2C52}" srcOrd="2" destOrd="0" parTransId="{BCB73F70-CEFB-4111-B6AF-A07EEFDAF88F}" sibTransId="{EAB74682-670A-4352-B909-029F8BCC86F6}"/>
    <dgm:cxn modelId="{7461A405-D01D-427B-91A2-FD315B0D8718}" type="presOf" srcId="{8F7CF42D-2D1A-4D49-950B-8CF8D9CB2C52}" destId="{79E744B6-523A-406D-9086-88102F8970D6}" srcOrd="0" destOrd="0" presId="urn:microsoft.com/office/officeart/2005/8/layout/vList4"/>
    <dgm:cxn modelId="{6833D697-4072-4ACA-8494-3A5E4C206FC6}" type="presOf" srcId="{05DE4C57-566C-4D88-96F6-2667605ED219}" destId="{D9657AA4-47E3-40F8-AAE1-26DCCBCAA83D}" srcOrd="0" destOrd="1" presId="urn:microsoft.com/office/officeart/2005/8/layout/vList4"/>
    <dgm:cxn modelId="{DE37B065-3845-4EE3-BF0E-E6CD68D085AE}" type="presOf" srcId="{6F883B7B-9520-458D-9005-8CC91AE7CCF9}" destId="{93440DD0-E8C8-4816-8377-3D48E1BB4E17}" srcOrd="1" destOrd="0" presId="urn:microsoft.com/office/officeart/2005/8/layout/vList4"/>
    <dgm:cxn modelId="{A64652DE-6153-4371-B961-131BAEDD8C87}" type="presOf" srcId="{0B0EA37A-9372-4723-9DDD-2FD0FF56BA8C}" destId="{A84BA42C-1004-4412-B035-98A01D36CCCD}" srcOrd="1" destOrd="1" presId="urn:microsoft.com/office/officeart/2005/8/layout/vList4"/>
    <dgm:cxn modelId="{CAC2DE70-68BD-47B6-A541-BDF31E400D5F}" type="presParOf" srcId="{80998B18-00D6-47E4-BA95-755FFF4B5527}" destId="{BD7C59EF-91D2-464B-AA2D-8925A4B1B0FC}" srcOrd="0" destOrd="0" presId="urn:microsoft.com/office/officeart/2005/8/layout/vList4"/>
    <dgm:cxn modelId="{B7C87B04-2838-4835-800F-EBD3D93E021F}" type="presParOf" srcId="{BD7C59EF-91D2-464B-AA2D-8925A4B1B0FC}" destId="{B60E0A20-5925-4369-80F7-60DAB4957BB1}" srcOrd="0" destOrd="0" presId="urn:microsoft.com/office/officeart/2005/8/layout/vList4"/>
    <dgm:cxn modelId="{6F541C11-26AE-43AE-8D42-9C7227A2A84B}" type="presParOf" srcId="{BD7C59EF-91D2-464B-AA2D-8925A4B1B0FC}" destId="{4CDFA81C-A371-4EB7-A8BD-54D19DEE7EB5}" srcOrd="1" destOrd="0" presId="urn:microsoft.com/office/officeart/2005/8/layout/vList4"/>
    <dgm:cxn modelId="{800DE9A8-DA65-48D1-A283-7A139F717744}" type="presParOf" srcId="{BD7C59EF-91D2-464B-AA2D-8925A4B1B0FC}" destId="{F1EA1EA1-0091-4505-85C7-6062AF96BA1A}" srcOrd="2" destOrd="0" presId="urn:microsoft.com/office/officeart/2005/8/layout/vList4"/>
    <dgm:cxn modelId="{AEE65560-7CFE-499F-9B48-CB127184F8F5}" type="presParOf" srcId="{80998B18-00D6-47E4-BA95-755FFF4B5527}" destId="{E866E4C0-D633-44B3-ABE3-9D429F3A0B21}" srcOrd="1" destOrd="0" presId="urn:microsoft.com/office/officeart/2005/8/layout/vList4"/>
    <dgm:cxn modelId="{092AA5D9-9DB9-43FD-980C-D26605B34DDB}" type="presParOf" srcId="{80998B18-00D6-47E4-BA95-755FFF4B5527}" destId="{9C045545-0A8B-4AA3-874C-98325E70DC39}" srcOrd="2" destOrd="0" presId="urn:microsoft.com/office/officeart/2005/8/layout/vList4"/>
    <dgm:cxn modelId="{58CF2AE8-3359-479E-A7D0-10A9AA60CDE7}" type="presParOf" srcId="{9C045545-0A8B-4AA3-874C-98325E70DC39}" destId="{D9657AA4-47E3-40F8-AAE1-26DCCBCAA83D}" srcOrd="0" destOrd="0" presId="urn:microsoft.com/office/officeart/2005/8/layout/vList4"/>
    <dgm:cxn modelId="{06707E5E-44A8-4775-84EF-9C1F6C65B84F}" type="presParOf" srcId="{9C045545-0A8B-4AA3-874C-98325E70DC39}" destId="{65FBB73B-EDF2-402F-94BF-19870BC09338}" srcOrd="1" destOrd="0" presId="urn:microsoft.com/office/officeart/2005/8/layout/vList4"/>
    <dgm:cxn modelId="{335A49BA-3BE8-4650-9765-740C30C37BDC}" type="presParOf" srcId="{9C045545-0A8B-4AA3-874C-98325E70DC39}" destId="{93440DD0-E8C8-4816-8377-3D48E1BB4E17}" srcOrd="2" destOrd="0" presId="urn:microsoft.com/office/officeart/2005/8/layout/vList4"/>
    <dgm:cxn modelId="{28250438-21A0-44E7-ACE2-8EED119CC8A9}" type="presParOf" srcId="{80998B18-00D6-47E4-BA95-755FFF4B5527}" destId="{7D21CB16-CC15-4EBB-BC0D-7DE343A791AC}" srcOrd="3" destOrd="0" presId="urn:microsoft.com/office/officeart/2005/8/layout/vList4"/>
    <dgm:cxn modelId="{5FBD3F72-0C5A-41E5-8B5D-65DAB3312282}" type="presParOf" srcId="{80998B18-00D6-47E4-BA95-755FFF4B5527}" destId="{145CB688-322E-46C0-AF47-BD9A3CBDB578}" srcOrd="4" destOrd="0" presId="urn:microsoft.com/office/officeart/2005/8/layout/vList4"/>
    <dgm:cxn modelId="{27DA6218-B8E8-4AE2-88A3-CE7542BE4D24}" type="presParOf" srcId="{145CB688-322E-46C0-AF47-BD9A3CBDB578}" destId="{79E744B6-523A-406D-9086-88102F8970D6}" srcOrd="0" destOrd="0" presId="urn:microsoft.com/office/officeart/2005/8/layout/vList4"/>
    <dgm:cxn modelId="{7CDAB665-0DAD-425E-A259-D262F0E65DA0}" type="presParOf" srcId="{145CB688-322E-46C0-AF47-BD9A3CBDB578}" destId="{24F82097-DC55-4871-8549-6D26B45C37E5}" srcOrd="1" destOrd="0" presId="urn:microsoft.com/office/officeart/2005/8/layout/vList4"/>
    <dgm:cxn modelId="{37557F86-5FF4-4742-886A-B177EE24E4F6}" type="presParOf" srcId="{145CB688-322E-46C0-AF47-BD9A3CBDB578}" destId="{A84BA42C-1004-4412-B035-98A01D36CC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0A20-5925-4369-80F7-60DAB4957BB1}">
      <dsp:nvSpPr>
        <dsp:cNvPr id="0" name=""/>
        <dsp:cNvSpPr/>
      </dsp:nvSpPr>
      <dsp:spPr>
        <a:xfrm>
          <a:off x="0" y="0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KKV Patrónus Projekt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Felhasználható erőforrások 50 %-a</a:t>
          </a:r>
        </a:p>
      </dsp:txBody>
      <dsp:txXfrm>
        <a:off x="1549608" y="0"/>
        <a:ext cx="5507175" cy="1382512"/>
      </dsp:txXfrm>
    </dsp:sp>
    <dsp:sp modelId="{4CDFA81C-A371-4EB7-A8BD-54D19DEE7EB5}">
      <dsp:nvSpPr>
        <dsp:cNvPr id="0" name=""/>
        <dsp:cNvSpPr/>
      </dsp:nvSpPr>
      <dsp:spPr>
        <a:xfrm>
          <a:off x="138251" y="138251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7AA4-47E3-40F8-AAE1-26DCCBCAA83D}">
      <dsp:nvSpPr>
        <dsp:cNvPr id="0" name=""/>
        <dsp:cNvSpPr/>
      </dsp:nvSpPr>
      <dsp:spPr>
        <a:xfrm>
          <a:off x="0" y="1520763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Kooperatív Képzés Projekt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Felhasználható erőforrások 25 %-a</a:t>
          </a:r>
        </a:p>
      </dsp:txBody>
      <dsp:txXfrm>
        <a:off x="1549608" y="1520763"/>
        <a:ext cx="5507175" cy="1382512"/>
      </dsp:txXfrm>
    </dsp:sp>
    <dsp:sp modelId="{65FBB73B-EDF2-402F-94BF-19870BC09338}">
      <dsp:nvSpPr>
        <dsp:cNvPr id="0" name=""/>
        <dsp:cNvSpPr/>
      </dsp:nvSpPr>
      <dsp:spPr>
        <a:xfrm>
          <a:off x="138251" y="1659015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44B6-523A-406D-9086-88102F8970D6}">
      <dsp:nvSpPr>
        <dsp:cNvPr id="0" name=""/>
        <dsp:cNvSpPr/>
      </dsp:nvSpPr>
      <dsp:spPr>
        <a:xfrm>
          <a:off x="0" y="3041527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Karrier Kompasz Projekt</a:t>
          </a:r>
          <a:endParaRPr lang="hu-H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Felhasználható erőforrások 25 %-a</a:t>
          </a:r>
        </a:p>
      </dsp:txBody>
      <dsp:txXfrm>
        <a:off x="1549608" y="3041527"/>
        <a:ext cx="5507175" cy="1382512"/>
      </dsp:txXfrm>
    </dsp:sp>
    <dsp:sp modelId="{24F82097-DC55-4871-8549-6D26B45C37E5}">
      <dsp:nvSpPr>
        <dsp:cNvPr id="0" name=""/>
        <dsp:cNvSpPr/>
      </dsp:nvSpPr>
      <dsp:spPr>
        <a:xfrm>
          <a:off x="138251" y="3179778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532440" cy="1440160"/>
          </a:xfrm>
        </p:spPr>
        <p:txBody>
          <a:bodyPr/>
          <a:lstStyle/>
          <a:p>
            <a:r>
              <a:rPr lang="hu-HU" sz="4000" dirty="0"/>
              <a:t>A Székesfehérvári Foglalkoztatási </a:t>
            </a:r>
            <a:r>
              <a:rPr lang="hu-HU" sz="4000" dirty="0" err="1"/>
              <a:t>StrAtégia</a:t>
            </a:r>
            <a:r>
              <a:rPr lang="hu-HU" sz="4000" dirty="0"/>
              <a:t> </a:t>
            </a:r>
            <a:br>
              <a:rPr lang="hu-HU" sz="4000" dirty="0"/>
            </a:br>
            <a:br>
              <a:rPr lang="hu-HU" sz="4000" dirty="0"/>
            </a:br>
            <a:r>
              <a:rPr lang="hu-HU" sz="4000" dirty="0"/>
              <a:t>Javasolt célrendszere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330225"/>
            <a:ext cx="7787208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iparfejlesztés helyi támogató környezetének átalakítása a negyedik ipari forradalom által generált szükségletek megfelelően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a versenyképes termékek előállítására képes munkaerőigény biztosítása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a helyi kkv-k körében elért kutatás-fejlesztési eredmény, innováció, szabadalom vagy prototípus összekapcsolása a nagyvállalati keresleti oldallal, a helyi ökoszisztémák, termékekhez kapcsolódó szolgáltatások fejlesztése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a tercier szektorban működő </a:t>
            </a:r>
            <a:r>
              <a:rPr lang="hu-HU" sz="1600" dirty="0" err="1"/>
              <a:t>mikro</a:t>
            </a:r>
            <a:r>
              <a:rPr lang="hu-HU" sz="1600" dirty="0"/>
              <a:t>- és kisvállalkozások munkaerőigényének biztosítása a város és térsége magas szintű, attraktív életminőségének kiszolgálása érdekében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gyökeresen eltérő </a:t>
            </a:r>
            <a:r>
              <a:rPr lang="hu-HU" sz="1600" dirty="0" err="1"/>
              <a:t>személeltű</a:t>
            </a:r>
            <a:r>
              <a:rPr lang="hu-HU" sz="1600" dirty="0"/>
              <a:t> generációk (Baby </a:t>
            </a:r>
            <a:r>
              <a:rPr lang="hu-HU" sz="1600" dirty="0" err="1"/>
              <a:t>boomerek</a:t>
            </a:r>
            <a:r>
              <a:rPr lang="hu-HU" sz="1600" dirty="0"/>
              <a:t>, X és Y generációk) egyidejű jelenléte a munkaerőpiacon és a vállalatokban</a:t>
            </a:r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/>
          <a:lstStyle/>
          <a:p>
            <a:r>
              <a:rPr lang="hu-HU" dirty="0"/>
              <a:t>Legfontosabb Feladatok</a:t>
            </a:r>
          </a:p>
        </p:txBody>
      </p:sp>
      <p:pic>
        <p:nvPicPr>
          <p:cNvPr id="5" name="Picture 2" descr="Képtalálat a következ&amp;odblac;re: „industries 4.0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25719" r="472" b="24067"/>
          <a:stretch/>
        </p:blipFill>
        <p:spPr bwMode="auto">
          <a:xfrm>
            <a:off x="1858809" y="4416780"/>
            <a:ext cx="7298589" cy="24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7787208" cy="4691063"/>
          </a:xfrm>
        </p:spPr>
        <p:txBody>
          <a:bodyPr>
            <a:normAutofit/>
          </a:bodyPr>
          <a:lstStyle/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Székesfehérvár és térsége </a:t>
            </a:r>
          </a:p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A negyedik ipari forradalom kihívásaira sokszínű választ adó, </a:t>
            </a:r>
          </a:p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az emberi munka értékét középpontba állító, magas </a:t>
            </a:r>
            <a:r>
              <a:rPr lang="hu-HU" sz="2000" b="1" cap="all" dirty="0" err="1">
                <a:solidFill>
                  <a:srgbClr val="FF0000"/>
                </a:solidFill>
              </a:rPr>
              <a:t>hozZáadott</a:t>
            </a:r>
            <a:r>
              <a:rPr lang="hu-HU" sz="2000" b="1" cap="all" dirty="0">
                <a:solidFill>
                  <a:srgbClr val="FF0000"/>
                </a:solidFill>
              </a:rPr>
              <a:t> értéket teremtő </a:t>
            </a:r>
          </a:p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gazdasági erőcentrum.</a:t>
            </a:r>
            <a:endParaRPr lang="hu-HU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/>
          <a:lstStyle/>
          <a:p>
            <a:r>
              <a:rPr lang="hu-HU" dirty="0"/>
              <a:t>Jövőkép (2022)</a:t>
            </a:r>
          </a:p>
        </p:txBody>
      </p:sp>
      <p:pic>
        <p:nvPicPr>
          <p:cNvPr id="1028" name="Picture 4" descr="Képtalálat a következ&amp;odblac;re: „fehérvár gazdasá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" y="4857765"/>
            <a:ext cx="5296344" cy="20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18" y="4824628"/>
            <a:ext cx="3621782" cy="20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>
            <a:normAutofit/>
          </a:bodyPr>
          <a:lstStyle/>
          <a:p>
            <a:r>
              <a:rPr lang="hu-HU" dirty="0"/>
              <a:t>Mit </a:t>
            </a:r>
            <a:r>
              <a:rPr lang="hu-HU" dirty="0" err="1"/>
              <a:t>jelenT</a:t>
            </a:r>
            <a:r>
              <a:rPr lang="hu-HU" dirty="0"/>
              <a:t> a jövőkép?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40071"/>
              </p:ext>
            </p:extLst>
          </p:nvPr>
        </p:nvGraphicFramePr>
        <p:xfrm>
          <a:off x="35496" y="980728"/>
          <a:ext cx="9252520" cy="678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2520">
                  <a:extLst>
                    <a:ext uri="{9D8B030D-6E8A-4147-A177-3AD203B41FA5}">
                      <a16:colId xmlns:a16="http://schemas.microsoft.com/office/drawing/2014/main" val="2087317301"/>
                    </a:ext>
                  </a:extLst>
                </a:gridCol>
              </a:tblGrid>
              <a:tr h="67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000"/>
                        </a:spcAft>
                        <a:tabLst>
                          <a:tab pos="1256030" algn="l"/>
                        </a:tabLs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A negyedik ipari forradalom kihívásaira sokszínű választ adó, azaz: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gazdasága nyitott az új technológiák irányába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felkészült az „okosgyárak” megjelenésével kapcsolatos helyi problémák kezelésére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átképzési, továbbképzési és szakképzési programokkal segíti a munkavállalói kör megújulását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támogatja a helyben lévő munkaerő helyi foglalkoztatását akár új munkaszervezési formák bevezetésével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56030" algn="l"/>
                        </a:tabLst>
                      </a:pPr>
                      <a:endParaRPr lang="hu-H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56030" algn="l"/>
                        </a:tabLs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Emberi munka értékét a középpontba állító, azaz: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a technológiai váltások miatt felszabaduló munkaerőt új kompetenciákhoz segíti, az új munkakörök betöltése érdekében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igyekszik mindenkit visszavezetni a munka világába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felkészíti a munkavállalókat és a foglalkoztatókat a többgenerációs munkaszervezetekhez való alkalmazkodásra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segíti a munkaegészség, munkabiztonság és a munkaerőpiacon való részvétel esélyegyenlőségének növelését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 err="1">
                          <a:solidFill>
                            <a:schemeClr val="tx1"/>
                          </a:solidFill>
                          <a:effectLst/>
                        </a:rPr>
                        <a:t>továbbfejleszti</a:t>
                      </a: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 a gyakorlati munkahelyhez kötött kooperatív és duális képzési modelleket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56030" algn="l"/>
                        </a:tabLst>
                      </a:pPr>
                      <a:endParaRPr lang="hu-H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56030" algn="l"/>
                        </a:tabLs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Magas hozzáadott értéket teremtő gazdasági erőcentrum, azaz: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felkészült a kkv-k versenyképességének javítására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eszközeivel segíti a beruházások hozzáadott értékének növelését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kiemelt ügyként kezeli a térségen belüli területi </a:t>
                      </a:r>
                      <a:r>
                        <a:rPr lang="hu-HU" sz="1200" b="0" dirty="0" err="1">
                          <a:solidFill>
                            <a:schemeClr val="tx1"/>
                          </a:solidFill>
                          <a:effectLst/>
                        </a:rPr>
                        <a:t>egyenlőtelenségek</a:t>
                      </a: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 feloldására való képesség növelését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effectLst/>
                        </a:rPr>
                        <a:t>támogatja az alacsony delokalizációs kockázatú iparágak és a kapcsolódó K+F szolgáltatások helyi ökoszisztémává való szervezését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  <a:tabLst>
                          <a:tab pos="1256030" algn="l"/>
                        </a:tabLst>
                      </a:pPr>
                      <a:endParaRPr lang="hu-H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18" marR="447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8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4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>
            <a:normAutofit/>
          </a:bodyPr>
          <a:lstStyle/>
          <a:p>
            <a:r>
              <a:rPr lang="hu-HU" dirty="0"/>
              <a:t>Átfogó célok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08314"/>
              </p:ext>
            </p:extLst>
          </p:nvPr>
        </p:nvGraphicFramePr>
        <p:xfrm>
          <a:off x="611560" y="1844823"/>
          <a:ext cx="5400600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98">
                  <a:extLst>
                    <a:ext uri="{9D8B030D-6E8A-4147-A177-3AD203B41FA5}">
                      <a16:colId xmlns:a16="http://schemas.microsoft.com/office/drawing/2014/main" val="2579874137"/>
                    </a:ext>
                  </a:extLst>
                </a:gridCol>
                <a:gridCol w="4975202">
                  <a:extLst>
                    <a:ext uri="{9D8B030D-6E8A-4147-A177-3AD203B41FA5}">
                      <a16:colId xmlns:a16="http://schemas.microsoft.com/office/drawing/2014/main" val="4281309551"/>
                    </a:ext>
                  </a:extLst>
                </a:gridCol>
              </a:tblGrid>
              <a:tr h="69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860677"/>
                  </a:ext>
                </a:extLst>
              </a:tr>
              <a:tr h="1506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1.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Munkavállalói kulcskompetenciák fejlesztése a XXI. századi igényeknek megfelelően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759889"/>
                  </a:ext>
                </a:extLst>
              </a:tr>
              <a:tr h="113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2.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Munkaerőpiaci szereplők felkészítése a negyedik ipari forradalom kihívásaira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098404"/>
                  </a:ext>
                </a:extLst>
              </a:tr>
              <a:tr h="113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3.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Helyben megvalósuló foglalkoztatás erősítése a várostérség településein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432991"/>
                  </a:ext>
                </a:extLst>
              </a:tr>
            </a:tbl>
          </a:graphicData>
        </a:graphic>
      </p:graphicFrame>
      <p:pic>
        <p:nvPicPr>
          <p:cNvPr id="3076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3" y="3906217"/>
            <a:ext cx="2951783" cy="29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>
            <a:normAutofit/>
          </a:bodyPr>
          <a:lstStyle/>
          <a:p>
            <a:r>
              <a:rPr lang="hu-HU" dirty="0"/>
              <a:t>Stratégiai célok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8691"/>
              </p:ext>
            </p:extLst>
          </p:nvPr>
        </p:nvGraphicFramePr>
        <p:xfrm>
          <a:off x="0" y="-227690"/>
          <a:ext cx="9143999" cy="7343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301679104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7239244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220406048"/>
                    </a:ext>
                  </a:extLst>
                </a:gridCol>
                <a:gridCol w="2843807">
                  <a:extLst>
                    <a:ext uri="{9D8B030D-6E8A-4147-A177-3AD203B41FA5}">
                      <a16:colId xmlns:a16="http://schemas.microsoft.com/office/drawing/2014/main" val="2068963425"/>
                    </a:ext>
                  </a:extLst>
                </a:gridCol>
              </a:tblGrid>
              <a:tr h="534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hu-HU" sz="1000" dirty="0">
                          <a:effectLst/>
                        </a:rPr>
                      </a:br>
                      <a:br>
                        <a:rPr lang="hu-HU" sz="1000" dirty="0">
                          <a:effectLst/>
                        </a:rPr>
                      </a:b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51607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Jövő-kép: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hu-HU" sz="1400" cap="all" dirty="0">
                          <a:effectLst/>
                        </a:rPr>
                        <a:t>Székesfehérvár és térsége A negyedik ipari forradalom kihívásaira sokszínű választ adó, az emberi munka értékét középpontba állító, magas </a:t>
                      </a:r>
                      <a:r>
                        <a:rPr lang="hu-HU" sz="1400" cap="all" dirty="0" err="1">
                          <a:effectLst/>
                        </a:rPr>
                        <a:t>hozZáadott</a:t>
                      </a:r>
                      <a:r>
                        <a:rPr lang="hu-HU" sz="1400" cap="all" dirty="0">
                          <a:effectLst/>
                        </a:rPr>
                        <a:t> értéket teremtő gazdasági erőcentrum.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37324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Átfogó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célok: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Munkavállalói kulcskompetenciák fejlesztése a XXI. századi igényeknek megfelelően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Munkaerőpiaci szereplők felkészítése a negyedik ipari forradalom kihívásaira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 Helyben megvalósuló foglalkoztatás erősítése a várostérség településein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1617549475"/>
                  </a:ext>
                </a:extLst>
              </a:tr>
              <a:tr h="109264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</a:rPr>
                        <a:t>Speci-fikus</a:t>
                      </a: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célok: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Vállalaton belüli kooperatív (WBL) képzési modellek kidolgozása és a duális képzés </a:t>
                      </a:r>
                      <a:r>
                        <a:rPr lang="hu-HU" sz="1400" dirty="0" err="1">
                          <a:effectLst/>
                        </a:rPr>
                        <a:t>továbbfejlesztése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Munkáltatók ismeretszintjének növelése az ipari folyamatok teljes </a:t>
                      </a:r>
                      <a:r>
                        <a:rPr lang="hu-HU" sz="1400" dirty="0" err="1">
                          <a:effectLst/>
                        </a:rPr>
                        <a:t>digitalizációjáról</a:t>
                      </a:r>
                      <a:r>
                        <a:rPr lang="hu-HU" sz="1400" dirty="0">
                          <a:effectLst/>
                        </a:rPr>
                        <a:t>(Ipar 4.0)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A tercier szektorban működő mikro- és kisvállalkozások humánerőforrás fejlesztésének, bővítésének támogatása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395187840"/>
                  </a:ext>
                </a:extLst>
              </a:tr>
              <a:tr h="12836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Integrált, intenzív munkaerőpiaci szolgáltatások kialakítása a nehezen foglalkoztatható rétegek munkaerőpiaci mobilizációja érdekében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A KKV-k segítése a tudásintenzív, magas hozzáadott értékű beruházási forrásokhoz való hozzáféréshez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Önfoglalkoztatást és vállalkozóvá válást segítő elérhető szolgáltatások bővítése és integrációja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2600289529"/>
                  </a:ext>
                </a:extLst>
              </a:tr>
              <a:tr h="1472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Pályaorientációt és munkaszocializációt segítő innovatív szolgáltatások biztosítása a fiatalok számára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Munkáltatók felkészítése a </a:t>
                      </a:r>
                      <a:r>
                        <a:rPr lang="hu-HU" sz="1400" dirty="0" err="1">
                          <a:effectLst/>
                        </a:rPr>
                        <a:t>intergenerációs</a:t>
                      </a:r>
                      <a:r>
                        <a:rPr lang="hu-HU" sz="1400" dirty="0">
                          <a:effectLst/>
                        </a:rPr>
                        <a:t> munkafolyamatok szervezésére,  a generációk közötti együttműködés javítására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Atipikus foglalkoztatási formák elterjesztésének népszerűsítése, támogatása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1057832896"/>
                  </a:ext>
                </a:extLst>
              </a:tr>
              <a:tr h="12110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Munkáltatók érzékenyítése az eltérő igényű munkavállalók toborzása, felkészítése és megtartása érdekében 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Gyermekellátási és más humánszolgáltatások erőforrás fejlesztése a várostérségben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338294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428267" cy="864096"/>
          </a:xfrm>
        </p:spPr>
        <p:txBody>
          <a:bodyPr>
            <a:normAutofit/>
          </a:bodyPr>
          <a:lstStyle/>
          <a:p>
            <a:r>
              <a:rPr lang="hu-HU" dirty="0"/>
              <a:t>Célzott projektek – 3K (2017-2018)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5422591"/>
              </p:ext>
            </p:extLst>
          </p:nvPr>
        </p:nvGraphicFramePr>
        <p:xfrm>
          <a:off x="971600" y="1628800"/>
          <a:ext cx="705678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87084" y="-27384"/>
            <a:ext cx="2581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Bevont: 195 fő</a:t>
            </a:r>
          </a:p>
          <a:p>
            <a:r>
              <a:rPr lang="hu-HU" dirty="0">
                <a:solidFill>
                  <a:schemeClr val="bg1"/>
                </a:solidFill>
              </a:rPr>
              <a:t>Álláshoz jutó: 80 fő</a:t>
            </a:r>
          </a:p>
          <a:p>
            <a:r>
              <a:rPr lang="hu-HU" dirty="0">
                <a:solidFill>
                  <a:schemeClr val="bg1"/>
                </a:solidFill>
              </a:rPr>
              <a:t>Szolgáltatás: 75 fő</a:t>
            </a:r>
          </a:p>
          <a:p>
            <a:r>
              <a:rPr lang="hu-HU" dirty="0">
                <a:solidFill>
                  <a:schemeClr val="bg1"/>
                </a:solidFill>
              </a:rPr>
              <a:t>Képzés: 40 fő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387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560</Words>
  <Application>Microsoft Office PowerPoint</Application>
  <PresentationFormat>Diavetítés a képernyőre (4:3 oldalarány)</PresentationFormat>
  <Paragraphs>81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Office-téma</vt:lpstr>
      <vt:lpstr>A Székesfehérvári Foglalkoztatási StrAtégia   Javasolt célrendszere</vt:lpstr>
      <vt:lpstr>Legfontosabb Feladatok</vt:lpstr>
      <vt:lpstr>Jövőkép (2022)</vt:lpstr>
      <vt:lpstr>Mit jelenT a jövőkép?</vt:lpstr>
      <vt:lpstr>Átfogó célok</vt:lpstr>
      <vt:lpstr>Stratégiai célok</vt:lpstr>
      <vt:lpstr>Célzott projektek – 3K (2017-2018)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Domokos Tamás</cp:lastModifiedBy>
  <cp:revision>56</cp:revision>
  <dcterms:created xsi:type="dcterms:W3CDTF">2014-03-03T11:13:53Z</dcterms:created>
  <dcterms:modified xsi:type="dcterms:W3CDTF">2016-11-30T08:25:22Z</dcterms:modified>
</cp:coreProperties>
</file>