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646038385826774E-2"/>
          <c:y val="0.14786412722114228"/>
          <c:w val="0.93635396161417328"/>
          <c:h val="0.681352040777615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Munka1!$A$2:$A$8</c:f>
              <c:strCache>
                <c:ptCount val="7"/>
                <c:pt idx="0">
                  <c:v>Szfvár</c:v>
                </c:pt>
                <c:pt idx="1">
                  <c:v>Martonvásár</c:v>
                </c:pt>
                <c:pt idx="2">
                  <c:v>Sárbogárd</c:v>
                </c:pt>
                <c:pt idx="3">
                  <c:v>Mór</c:v>
                </c:pt>
                <c:pt idx="4">
                  <c:v>Gárdony</c:v>
                </c:pt>
                <c:pt idx="5">
                  <c:v>Bicske</c:v>
                </c:pt>
                <c:pt idx="6">
                  <c:v>Enying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0</c:v>
                </c:pt>
                <c:pt idx="1">
                  <c:v>16</c:v>
                </c:pt>
                <c:pt idx="2">
                  <c:v>5</c:v>
                </c:pt>
                <c:pt idx="3">
                  <c:v>0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0-49D4-8A85-E849685BDB1B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Munka1!$A$2:$A$8</c:f>
              <c:strCache>
                <c:ptCount val="7"/>
                <c:pt idx="0">
                  <c:v>Szfvár</c:v>
                </c:pt>
                <c:pt idx="1">
                  <c:v>Martonvásár</c:v>
                </c:pt>
                <c:pt idx="2">
                  <c:v>Sárbogárd</c:v>
                </c:pt>
                <c:pt idx="3">
                  <c:v>Mór</c:v>
                </c:pt>
                <c:pt idx="4">
                  <c:v>Gárdony</c:v>
                </c:pt>
                <c:pt idx="5">
                  <c:v>Bicske</c:v>
                </c:pt>
                <c:pt idx="6">
                  <c:v>Enying</c:v>
                </c:pt>
              </c:strCache>
            </c:strRef>
          </c:cat>
          <c:val>
            <c:numRef>
              <c:f>Munka1!$C$2:$C$8</c:f>
              <c:numCache>
                <c:formatCode>General</c:formatCode>
                <c:ptCount val="7"/>
                <c:pt idx="0">
                  <c:v>5</c:v>
                </c:pt>
                <c:pt idx="1">
                  <c:v>0</c:v>
                </c:pt>
                <c:pt idx="2">
                  <c:v>10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40-49D4-8A85-E849685BDB1B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Munka1!$A$2:$A$8</c:f>
              <c:strCache>
                <c:ptCount val="7"/>
                <c:pt idx="0">
                  <c:v>Szfvár</c:v>
                </c:pt>
                <c:pt idx="1">
                  <c:v>Martonvásár</c:v>
                </c:pt>
                <c:pt idx="2">
                  <c:v>Sárbogárd</c:v>
                </c:pt>
                <c:pt idx="3">
                  <c:v>Mór</c:v>
                </c:pt>
                <c:pt idx="4">
                  <c:v>Gárdony</c:v>
                </c:pt>
                <c:pt idx="5">
                  <c:v>Bicske</c:v>
                </c:pt>
                <c:pt idx="6">
                  <c:v>Enying</c:v>
                </c:pt>
              </c:strCache>
            </c:strRef>
          </c:cat>
          <c:val>
            <c:numRef>
              <c:f>Munka1!$D$2:$D$8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10</c:v>
                </c:pt>
                <c:pt idx="4">
                  <c:v>1</c:v>
                </c:pt>
                <c:pt idx="5">
                  <c:v>12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40-49D4-8A85-E849685BDB1B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Munka1!$A$2:$A$8</c:f>
              <c:strCache>
                <c:ptCount val="7"/>
                <c:pt idx="0">
                  <c:v>Szfvár</c:v>
                </c:pt>
                <c:pt idx="1">
                  <c:v>Martonvásár</c:v>
                </c:pt>
                <c:pt idx="2">
                  <c:v>Sárbogárd</c:v>
                </c:pt>
                <c:pt idx="3">
                  <c:v>Mór</c:v>
                </c:pt>
                <c:pt idx="4">
                  <c:v>Gárdony</c:v>
                </c:pt>
                <c:pt idx="5">
                  <c:v>Bicske</c:v>
                </c:pt>
                <c:pt idx="6">
                  <c:v>Enying</c:v>
                </c:pt>
              </c:strCache>
            </c:strRef>
          </c:cat>
          <c:val>
            <c:numRef>
              <c:f>Munka1!$E$2:$E$8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9</c:v>
                </c:pt>
                <c:pt idx="3">
                  <c:v>12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40-49D4-8A85-E849685BDB1B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Munka1!$A$2:$A$8</c:f>
              <c:strCache>
                <c:ptCount val="7"/>
                <c:pt idx="0">
                  <c:v>Szfvár</c:v>
                </c:pt>
                <c:pt idx="1">
                  <c:v>Martonvásár</c:v>
                </c:pt>
                <c:pt idx="2">
                  <c:v>Sárbogárd</c:v>
                </c:pt>
                <c:pt idx="3">
                  <c:v>Mór</c:v>
                </c:pt>
                <c:pt idx="4">
                  <c:v>Gárdony</c:v>
                </c:pt>
                <c:pt idx="5">
                  <c:v>Bicske</c:v>
                </c:pt>
                <c:pt idx="6">
                  <c:v>Enying</c:v>
                </c:pt>
              </c:strCache>
            </c:strRef>
          </c:cat>
          <c:val>
            <c:numRef>
              <c:f>Munka1!$F$2:$F$8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40-49D4-8A85-E849685BDB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549088"/>
        <c:axId val="234768832"/>
      </c:barChart>
      <c:catAx>
        <c:axId val="16154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4768832"/>
        <c:crosses val="autoZero"/>
        <c:auto val="1"/>
        <c:lblAlgn val="ctr"/>
        <c:lblOffset val="100"/>
        <c:noMultiLvlLbl val="0"/>
      </c:catAx>
      <c:valAx>
        <c:axId val="23476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6154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4D-4920-A239-D2DB1EB68A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Munka1!$A$2:$A$8</c:f>
              <c:strCache>
                <c:ptCount val="7"/>
                <c:pt idx="0">
                  <c:v>Székesfehérvár</c:v>
                </c:pt>
                <c:pt idx="1">
                  <c:v>Martonvásár</c:v>
                </c:pt>
                <c:pt idx="2">
                  <c:v>Sárbogárd</c:v>
                </c:pt>
                <c:pt idx="3">
                  <c:v>Mór</c:v>
                </c:pt>
                <c:pt idx="4">
                  <c:v>Bicske</c:v>
                </c:pt>
                <c:pt idx="5">
                  <c:v>Gárdony</c:v>
                </c:pt>
                <c:pt idx="6">
                  <c:v>Enying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7</c:v>
                </c:pt>
                <c:pt idx="1">
                  <c:v>17</c:v>
                </c:pt>
                <c:pt idx="2">
                  <c:v>47</c:v>
                </c:pt>
                <c:pt idx="3">
                  <c:v>34</c:v>
                </c:pt>
                <c:pt idx="4">
                  <c:v>12</c:v>
                </c:pt>
                <c:pt idx="5">
                  <c:v>12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4D-4920-A239-D2DB1EB68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3212352"/>
        <c:axId val="237197264"/>
      </c:barChart>
      <c:catAx>
        <c:axId val="273212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7197264"/>
        <c:crosses val="autoZero"/>
        <c:auto val="1"/>
        <c:lblAlgn val="ctr"/>
        <c:lblOffset val="100"/>
        <c:noMultiLvlLbl val="0"/>
      </c:catAx>
      <c:valAx>
        <c:axId val="237197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321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 dirty="0"/>
              <a:t>Korosztály</a:t>
            </a:r>
            <a:r>
              <a:rPr lang="hu-HU" b="1" baseline="0" dirty="0"/>
              <a:t> szerinti bontás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BE-45FE-A885-3714BA93D9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BE-45FE-A885-3714BA93D9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BE-45FE-A885-3714BA93D9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Munka1!$A$2:$A$4</c:f>
              <c:strCache>
                <c:ptCount val="3"/>
                <c:pt idx="0">
                  <c:v>25-35 év között 3 fő</c:v>
                </c:pt>
                <c:pt idx="1">
                  <c:v>50 év feletti 1 fő</c:v>
                </c:pt>
                <c:pt idx="2">
                  <c:v>55 év feletti 3 fő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BE-45FE-A885-3714BA93D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 dirty="0"/>
              <a:t>Végzettségek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6EA-4A22-8421-FE1FAE593D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6EA-4A22-8421-FE1FAE593D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6EA-4A22-8421-FE1FAE593D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6EA-4A22-8421-FE1FAE593D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6EA-4A22-8421-FE1FAE593D03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EA-4A22-8421-FE1FAE593D0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EA-4A22-8421-FE1FAE593D0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EA-4A22-8421-FE1FAE593D0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EA-4A22-8421-FE1FAE593D0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EA-4A22-8421-FE1FAE593D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Munka1!$A$2:$A$6</c:f>
              <c:strCache>
                <c:ptCount val="5"/>
                <c:pt idx="0">
                  <c:v>8. általános</c:v>
                </c:pt>
                <c:pt idx="1">
                  <c:v>szakmunkás</c:v>
                </c:pt>
                <c:pt idx="2">
                  <c:v>gimnázium</c:v>
                </c:pt>
                <c:pt idx="3">
                  <c:v>technikum</c:v>
                </c:pt>
                <c:pt idx="4">
                  <c:v>főiskola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6EA-4A22-8421-FE1FAE593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33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914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45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19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943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357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93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13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173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5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440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76B15-00DE-49AC-A2C8-8FC01D7E82C8}" type="datetimeFigureOut">
              <a:rPr lang="hu-HU" smtClean="0"/>
              <a:t>2018. 05. 29.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144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BESZÁMOLÓ A SZÉKESFEHÉRVÁRI PAKTUM PROJEKT HUMÁNSZOLGÁLTATÁSI TEVÉKENYSÉGÉNEK TAPASZTALAIRÓL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2018. MÁJUS 29.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44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332"/>
          </a:xfrm>
        </p:spPr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2018. ELSŐ NEGYEDÉV ÉRTÉKELÉSE	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930400"/>
            <a:ext cx="10515600" cy="4246563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Century" panose="02040604050505020304" pitchFamily="18" charset="0"/>
              </a:rPr>
              <a:t>Január hónapig egy ügyfelet sem irányított a humánszolgáltatásba Székesfehérvári Járási Hivatal Műszaki Engedélyezési, Fogyasztóvédelmi és Foglalkoztatási Főosztály Foglalkoztatási Osztálya</a:t>
            </a:r>
          </a:p>
          <a:p>
            <a:pPr marL="0" indent="0">
              <a:buNone/>
            </a:pPr>
            <a:endParaRPr lang="hu-HU" sz="3200" dirty="0">
              <a:latin typeface="Century" panose="02040604050505020304" pitchFamily="18" charset="0"/>
            </a:endParaRPr>
          </a:p>
          <a:p>
            <a:r>
              <a:rPr lang="hu-HU" sz="3200" dirty="0">
                <a:latin typeface="Century" panose="02040604050505020304" pitchFamily="18" charset="0"/>
              </a:rPr>
              <a:t>Kollégák közötti együttműködés 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  jónak mondható</a:t>
            </a:r>
          </a:p>
          <a:p>
            <a:endParaRPr lang="hu-HU" sz="3600" dirty="0">
              <a:latin typeface="Century" panose="02040604050505020304" pitchFamily="18" charset="0"/>
            </a:endParaRPr>
          </a:p>
          <a:p>
            <a:endParaRPr lang="hu-HU" sz="3600" dirty="0">
              <a:latin typeface="Century" panose="02040604050505020304" pitchFamily="18" charset="0"/>
            </a:endParaRPr>
          </a:p>
          <a:p>
            <a:pPr marL="914400" lvl="2" indent="0">
              <a:buNone/>
            </a:pPr>
            <a:endParaRPr lang="hu-HU" sz="2800" dirty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9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2018. ELSŐ NEGYEDÉV ÉRTÉKELÉSE	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220686"/>
            <a:ext cx="10515600" cy="3956277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Century" panose="02040604050505020304" pitchFamily="18" charset="0"/>
              </a:rPr>
              <a:t>Kollégánk tapasztalta szerint az ügyfelek szívesen fogadják a mentori segítséget, igényük van rá.</a:t>
            </a:r>
          </a:p>
          <a:p>
            <a:pPr marL="0" indent="0">
              <a:buNone/>
            </a:pPr>
            <a:endParaRPr lang="hu-HU" sz="3200" dirty="0">
              <a:latin typeface="Century" panose="02040604050505020304" pitchFamily="18" charset="0"/>
            </a:endParaRPr>
          </a:p>
          <a:p>
            <a:r>
              <a:rPr lang="hu-HU" sz="3200" dirty="0">
                <a:latin typeface="Century" panose="02040604050505020304" pitchFamily="18" charset="0"/>
              </a:rPr>
              <a:t>Kollégánk felkereste a képzésben 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résztvevőket  a képzés helyszínén, 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folyamatosan segítséget nyújt a 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lemorzsolódás elkerülése érdekében.</a:t>
            </a:r>
          </a:p>
          <a:p>
            <a:endParaRPr lang="hu-HU" sz="3600" dirty="0">
              <a:latin typeface="Century" panose="02040604050505020304" pitchFamily="18" charset="0"/>
            </a:endParaRPr>
          </a:p>
          <a:p>
            <a:endParaRPr lang="hu-HU" sz="3600" dirty="0">
              <a:latin typeface="Century" panose="02040604050505020304" pitchFamily="18" charset="0"/>
            </a:endParaRPr>
          </a:p>
          <a:p>
            <a:pPr marL="914400" lvl="2" indent="0">
              <a:buNone/>
            </a:pPr>
            <a:endParaRPr lang="hu-HU" sz="2800" dirty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28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2018. ELSŐ NEGYEDÉV ÉRTÉKELÉSE	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40833"/>
            <a:ext cx="10515600" cy="4336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2017 október és december hónapban került sor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személyes megbeszélésre a Osztályvezető  Asszony és szakmai vezetőnk között, melyek során 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átbeszélték a tapasztalatokat.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Folyamatosan egyeztetnek, az 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együttműködés nagyon jónak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mondható.</a:t>
            </a:r>
          </a:p>
          <a:p>
            <a:pPr marL="0" indent="0">
              <a:buNone/>
            </a:pPr>
            <a:endParaRPr lang="hu-HU" sz="3600" dirty="0">
              <a:latin typeface="Century" panose="02040604050505020304" pitchFamily="18" charset="0"/>
            </a:endParaRPr>
          </a:p>
          <a:p>
            <a:pPr marL="914400" lvl="2" indent="0">
              <a:buNone/>
            </a:pPr>
            <a:endParaRPr lang="hu-HU" sz="2800" dirty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98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683041"/>
            <a:ext cx="10515600" cy="34939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KÖSZÖNÖM A FIGYELMET!</a:t>
            </a:r>
          </a:p>
          <a:p>
            <a:pPr marL="914400" lvl="2" indent="0">
              <a:buNone/>
            </a:pPr>
            <a:endParaRPr lang="hu-HU" sz="2800" dirty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3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09863" y="469232"/>
            <a:ext cx="10780295" cy="1025739"/>
          </a:xfrm>
        </p:spPr>
        <p:txBody>
          <a:bodyPr>
            <a:normAutofit/>
          </a:bodyPr>
          <a:lstStyle/>
          <a:p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Fejér megye járásainak összehasonlítása a humánszolgáltatásba </a:t>
            </a:r>
            <a:b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irányított kliensek számát tekintve 2018. 01.-05. hó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916" y="3344780"/>
            <a:ext cx="4985084" cy="34970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40830274"/>
              </p:ext>
            </p:extLst>
          </p:nvPr>
        </p:nvGraphicFramePr>
        <p:xfrm>
          <a:off x="508000" y="1494971"/>
          <a:ext cx="7576457" cy="464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039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Fejér megye járásainak összehasonlítása a humánszolgáltatásba irányított kliensek számát tekintve 2018. 01.-05. hó</a:t>
            </a: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756920"/>
              </p:ext>
            </p:extLst>
          </p:nvPr>
        </p:nvGraphicFramePr>
        <p:xfrm>
          <a:off x="838200" y="1828799"/>
          <a:ext cx="7551057" cy="4005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2018. FEBRUÁR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latin typeface="Century" panose="02040604050505020304" pitchFamily="18" charset="0"/>
              </a:rPr>
              <a:t>Összesen 5 fő részesült humánszolgáltatásban</a:t>
            </a:r>
          </a:p>
          <a:p>
            <a:pPr marL="0" indent="0">
              <a:buNone/>
            </a:pPr>
            <a:endParaRPr lang="hu-HU" sz="3600" dirty="0">
              <a:latin typeface="Century" panose="02040604050505020304" pitchFamily="18" charset="0"/>
            </a:endParaRPr>
          </a:p>
          <a:p>
            <a:pPr lvl="1"/>
            <a:r>
              <a:rPr lang="hu-HU" sz="3600" dirty="0">
                <a:latin typeface="Century" panose="02040604050505020304" pitchFamily="18" charset="0"/>
              </a:rPr>
              <a:t>2 fő – 25-35 év közötti korosztály</a:t>
            </a:r>
          </a:p>
          <a:p>
            <a:pPr lvl="1"/>
            <a:r>
              <a:rPr lang="hu-HU" sz="3600" dirty="0">
                <a:latin typeface="Century" panose="02040604050505020304" pitchFamily="18" charset="0"/>
              </a:rPr>
              <a:t>3 fő 50 év feletti</a:t>
            </a:r>
          </a:p>
          <a:p>
            <a:pPr lvl="2"/>
            <a:r>
              <a:rPr lang="hu-HU" sz="3600" dirty="0">
                <a:latin typeface="Century" panose="02040604050505020304" pitchFamily="18" charset="0"/>
              </a:rPr>
              <a:t>Közülük 2 fő volt 55 év feletti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6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2018. FEBRUÁR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latin typeface="Century" panose="02040604050505020304" pitchFamily="18" charset="0"/>
              </a:rPr>
              <a:t>Összesen 5 fő részesült humánszolgáltatásban</a:t>
            </a:r>
          </a:p>
          <a:p>
            <a:pPr marL="0" indent="0">
              <a:buNone/>
            </a:pPr>
            <a:endParaRPr lang="hu-HU" sz="3600" dirty="0">
              <a:latin typeface="Century" panose="02040604050505020304" pitchFamily="18" charset="0"/>
            </a:endParaRPr>
          </a:p>
          <a:p>
            <a:pPr lvl="1"/>
            <a:r>
              <a:rPr lang="hu-HU" sz="3200" b="1" dirty="0">
                <a:latin typeface="Century" panose="02040604050505020304" pitchFamily="18" charset="0"/>
              </a:rPr>
              <a:t>3 fő rendelkezett technikumi végzettséggel</a:t>
            </a:r>
          </a:p>
          <a:p>
            <a:pPr lvl="1"/>
            <a:r>
              <a:rPr lang="hu-HU" sz="3200" b="1" dirty="0">
                <a:latin typeface="Century" panose="02040604050505020304" pitchFamily="18" charset="0"/>
              </a:rPr>
              <a:t>1 fő főiskolai végzettséggel</a:t>
            </a:r>
          </a:p>
          <a:p>
            <a:pPr lvl="1"/>
            <a:r>
              <a:rPr lang="hu-HU" sz="3200" b="1" dirty="0">
                <a:latin typeface="Century" panose="02040604050505020304" pitchFamily="18" charset="0"/>
              </a:rPr>
              <a:t>1 fő érettségi bizonyítvánnyal</a:t>
            </a:r>
          </a:p>
          <a:p>
            <a:pPr lvl="1"/>
            <a:endParaRPr lang="hu-HU" sz="3200" b="1" dirty="0">
              <a:latin typeface="Century" panose="02040604050505020304" pitchFamily="18" charset="0"/>
            </a:endParaRPr>
          </a:p>
          <a:p>
            <a:pPr marL="457200" lvl="1" indent="0">
              <a:buNone/>
            </a:pPr>
            <a:r>
              <a:rPr lang="hu-HU" sz="3200" b="1" dirty="0">
                <a:latin typeface="Century" panose="02040604050505020304" pitchFamily="18" charset="0"/>
              </a:rPr>
              <a:t>Mind az öten képzésben vesznek</a:t>
            </a:r>
          </a:p>
          <a:p>
            <a:pPr marL="457200" lvl="1" indent="0">
              <a:buNone/>
            </a:pPr>
            <a:r>
              <a:rPr lang="hu-HU" sz="3200" b="1" dirty="0">
                <a:latin typeface="Century" panose="02040604050505020304" pitchFamily="18" charset="0"/>
              </a:rPr>
              <a:t>részt.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2018. MÁRCIUS	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latin typeface="Century" panose="02040604050505020304" pitchFamily="18" charset="0"/>
              </a:rPr>
              <a:t>Összesen 1 fő részesült humánszolgáltatásban</a:t>
            </a:r>
          </a:p>
          <a:p>
            <a:pPr marL="0" indent="0">
              <a:buNone/>
            </a:pPr>
            <a:endParaRPr lang="hu-HU" sz="3600" dirty="0">
              <a:latin typeface="Century" panose="02040604050505020304" pitchFamily="18" charset="0"/>
            </a:endParaRPr>
          </a:p>
          <a:p>
            <a:pPr lvl="1"/>
            <a:r>
              <a:rPr lang="hu-HU" sz="3600" dirty="0">
                <a:latin typeface="Century" panose="02040604050505020304" pitchFamily="18" charset="0"/>
              </a:rPr>
              <a:t>25-35 év közötti korosztály – nő </a:t>
            </a:r>
          </a:p>
          <a:p>
            <a:pPr lvl="2"/>
            <a:r>
              <a:rPr lang="hu-HU" sz="2800" dirty="0">
                <a:latin typeface="Century" panose="02040604050505020304" pitchFamily="18" charset="0"/>
              </a:rPr>
              <a:t>alacsony iskolai végzettségű</a:t>
            </a:r>
          </a:p>
          <a:p>
            <a:pPr lvl="2"/>
            <a:r>
              <a:rPr lang="hu-HU" sz="2800" dirty="0">
                <a:latin typeface="Century" panose="02040604050505020304" pitchFamily="18" charset="0"/>
              </a:rPr>
              <a:t>Bértámogatással elhelyezkedett</a:t>
            </a:r>
          </a:p>
          <a:p>
            <a:pPr lvl="2"/>
            <a:r>
              <a:rPr lang="hu-HU" sz="2800" dirty="0">
                <a:latin typeface="Century" panose="02040604050505020304" pitchFamily="18" charset="0"/>
              </a:rPr>
              <a:t>Munkahelyi környezetbe beilleszkedés</a:t>
            </a:r>
          </a:p>
          <a:p>
            <a:pPr marL="914400" lvl="2" indent="0">
              <a:buNone/>
            </a:pPr>
            <a:r>
              <a:rPr lang="hu-HU" sz="2800" dirty="0">
                <a:latin typeface="Century" panose="02040604050505020304" pitchFamily="18" charset="0"/>
              </a:rPr>
              <a:t>  segítése érdekében részesült mentori</a:t>
            </a:r>
          </a:p>
          <a:p>
            <a:pPr marL="914400" lvl="2" indent="0">
              <a:buNone/>
            </a:pPr>
            <a:r>
              <a:rPr lang="hu-HU" sz="2800" dirty="0">
                <a:latin typeface="Century" panose="02040604050505020304" pitchFamily="18" charset="0"/>
              </a:rPr>
              <a:t>  támogatásban.</a:t>
            </a:r>
          </a:p>
          <a:p>
            <a:pPr marL="914400" lvl="2" indent="0">
              <a:buNone/>
            </a:pPr>
            <a:endParaRPr lang="hu-HU" sz="2800" dirty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6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2018. ÁPRILIS	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latin typeface="Century" panose="02040604050505020304" pitchFamily="18" charset="0"/>
              </a:rPr>
              <a:t>Összesen 1 fő részesült humánszolgáltatásban</a:t>
            </a:r>
          </a:p>
          <a:p>
            <a:pPr marL="0" indent="0">
              <a:buNone/>
            </a:pPr>
            <a:endParaRPr lang="hu-HU" sz="3600" dirty="0">
              <a:latin typeface="Century" panose="02040604050505020304" pitchFamily="18" charset="0"/>
            </a:endParaRPr>
          </a:p>
          <a:p>
            <a:pPr lvl="1"/>
            <a:r>
              <a:rPr lang="hu-HU" sz="3600" dirty="0">
                <a:latin typeface="Century" panose="02040604050505020304" pitchFamily="18" charset="0"/>
              </a:rPr>
              <a:t>55 év feletti korosztály - férfi</a:t>
            </a:r>
          </a:p>
          <a:p>
            <a:pPr lvl="2"/>
            <a:r>
              <a:rPr lang="hu-HU" sz="2800" dirty="0">
                <a:latin typeface="Century" panose="02040604050505020304" pitchFamily="18" charset="0"/>
              </a:rPr>
              <a:t>Tartós munkanélküli</a:t>
            </a:r>
          </a:p>
          <a:p>
            <a:pPr lvl="2"/>
            <a:r>
              <a:rPr lang="hu-HU" sz="2800" dirty="0">
                <a:latin typeface="Century" panose="02040604050505020304" pitchFamily="18" charset="0"/>
              </a:rPr>
              <a:t>Szakmunkás végzettségű</a:t>
            </a:r>
          </a:p>
          <a:p>
            <a:pPr lvl="2"/>
            <a:r>
              <a:rPr lang="hu-HU" sz="2800" dirty="0">
                <a:latin typeface="Century" panose="02040604050505020304" pitchFamily="18" charset="0"/>
              </a:rPr>
              <a:t>Munkába tudott állni, elhelyezkedett</a:t>
            </a:r>
          </a:p>
          <a:p>
            <a:pPr lvl="2"/>
            <a:endParaRPr lang="hu-HU" sz="2800" dirty="0">
              <a:latin typeface="Century" panose="02040604050505020304" pitchFamily="18" charset="0"/>
            </a:endParaRPr>
          </a:p>
          <a:p>
            <a:pPr marL="914400" lvl="2" indent="0">
              <a:buNone/>
            </a:pPr>
            <a:endParaRPr lang="hu-HU" sz="2800" dirty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2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Humánszolgáltatásban részesültek korosztály szerinti megoszlása</a:t>
            </a: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609695"/>
              </p:ext>
            </p:extLst>
          </p:nvPr>
        </p:nvGraphicFramePr>
        <p:xfrm>
          <a:off x="838200" y="1582056"/>
          <a:ext cx="6723743" cy="502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31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HUMÁNSZOLGÁLTATÁSBAN RÉSZTVEVŐK VÉGZETTSÉG SZERINT	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hu-HU" sz="2800" dirty="0">
              <a:latin typeface="Century" panose="02040604050505020304" pitchFamily="18" charset="0"/>
            </a:endParaRPr>
          </a:p>
          <a:p>
            <a:pPr marL="914400" lvl="2" indent="0">
              <a:buNone/>
            </a:pPr>
            <a:endParaRPr lang="hu-HU" sz="2800" dirty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12729052"/>
              </p:ext>
            </p:extLst>
          </p:nvPr>
        </p:nvGraphicFramePr>
        <p:xfrm>
          <a:off x="522514" y="1690688"/>
          <a:ext cx="7663543" cy="444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5737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271</Words>
  <Application>Microsoft Office PowerPoint</Application>
  <PresentationFormat>Szélesvásznú</PresentationFormat>
  <Paragraphs>67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Andalus</vt:lpstr>
      <vt:lpstr>Arial</vt:lpstr>
      <vt:lpstr>Calibri</vt:lpstr>
      <vt:lpstr>Calibri Light</vt:lpstr>
      <vt:lpstr>Century</vt:lpstr>
      <vt:lpstr>Office-téma</vt:lpstr>
      <vt:lpstr>BESZÁMOLÓ A SZÉKESFEHÉRVÁRI PAKTUM PROJEKT HUMÁNSZOLGÁLTATÁSI TEVÉKENYSÉGÉNEK TAPASZTALAIRÓL</vt:lpstr>
      <vt:lpstr>Fejér megye járásainak összehasonlítása a humánszolgáltatásba  irányított kliensek számát tekintve 2018. 01.-05. hó</vt:lpstr>
      <vt:lpstr>Fejér megye járásainak összehasonlítása a humánszolgáltatásba irányított kliensek számát tekintve 2018. 01.-05. hó</vt:lpstr>
      <vt:lpstr>2018. FEBRUÁR</vt:lpstr>
      <vt:lpstr>2018. FEBRUÁR</vt:lpstr>
      <vt:lpstr>2018. MÁRCIUS </vt:lpstr>
      <vt:lpstr>2018. ÁPRILIS </vt:lpstr>
      <vt:lpstr>Humánszolgáltatásban részesültek korosztály szerinti megoszlása</vt:lpstr>
      <vt:lpstr>HUMÁNSZOLGÁLTATÁSBAN RÉSZTVEVŐK VÉGZETTSÉG SZERINT </vt:lpstr>
      <vt:lpstr>2018. ELSŐ NEGYEDÉV ÉRTÉKELÉSE </vt:lpstr>
      <vt:lpstr>2018. ELSŐ NEGYEDÉV ÉRTÉKELÉSE </vt:lpstr>
      <vt:lpstr>2018. ELSŐ NEGYEDÉV ÉRTÉKELÉSE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Kardosné Csalai Emőke</dc:creator>
  <cp:lastModifiedBy>Windows-felhasználó</cp:lastModifiedBy>
  <cp:revision>31</cp:revision>
  <dcterms:created xsi:type="dcterms:W3CDTF">2018-05-27T17:54:00Z</dcterms:created>
  <dcterms:modified xsi:type="dcterms:W3CDTF">2018-05-29T04:14:59Z</dcterms:modified>
</cp:coreProperties>
</file>