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6" r:id="rId3"/>
    <p:sldId id="275" r:id="rId4"/>
    <p:sldId id="287" r:id="rId5"/>
    <p:sldId id="288" r:id="rId6"/>
    <p:sldId id="289" r:id="rId7"/>
    <p:sldId id="292" r:id="rId8"/>
    <p:sldId id="290" r:id="rId9"/>
    <p:sldId id="291" r:id="rId10"/>
    <p:sldId id="293" r:id="rId11"/>
    <p:sldId id="294" r:id="rId12"/>
    <p:sldId id="299" r:id="rId13"/>
    <p:sldId id="295" r:id="rId14"/>
    <p:sldId id="297" r:id="rId15"/>
    <p:sldId id="298" r:id="rId16"/>
    <p:sldId id="296" r:id="rId17"/>
    <p:sldId id="300" r:id="rId18"/>
    <p:sldId id="301" r:id="rId19"/>
    <p:sldId id="302" r:id="rId20"/>
    <p:sldId id="305" r:id="rId21"/>
    <p:sldId id="304" r:id="rId22"/>
    <p:sldId id="303" r:id="rId23"/>
    <p:sldId id="281" r:id="rId24"/>
  </p:sldIdLst>
  <p:sldSz cx="9144000" cy="6858000" type="screen4x3"/>
  <p:notesSz cx="6783388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>
        <p:scale>
          <a:sx n="60" d="100"/>
          <a:sy n="60" d="100"/>
        </p:scale>
        <p:origin x="-3078" y="-11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unka\Gayorne\TOP\TOP_682\Szekesfehervar\Paktum\Beszamolo_adatsorok_Szfva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unka\Gayorne\TOP\TOP_682\Szekesfehervar\Paktum\Beszamolo_adatsorok_Szfva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unka\Gayorne\TOP\TOP_682\Szekesfehervar\Paktum\STAT_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unka\Gayorne\TOP\TOP_682\Szekesfehervar\Paktum\STAT_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unka\Gayorne\TOP\TOP_682\Szekesfehervar\Paktum\Munkaltatok_20180528_toltv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pivotSource>
    <c:name>[STAT_.xlsx]Munka2!Kimutatás2</c:name>
    <c:fmtId val="17"/>
  </c:pivotSource>
  <c:chart>
    <c:title>
      <c:tx>
        <c:rich>
          <a:bodyPr/>
          <a:lstStyle/>
          <a:p>
            <a:pPr>
              <a:defRPr/>
            </a:pPr>
            <a:r>
              <a:rPr lang="hu-HU"/>
              <a:t>Célcsoporti megoszlás</a:t>
            </a:r>
            <a:endParaRPr lang="en-US"/>
          </a:p>
        </c:rich>
      </c:tx>
      <c:layout/>
    </c:title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hu-HU"/>
            </a:p>
          </c:txPr>
          <c:dLblPos val="inEnd"/>
          <c:showVal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hu-HU"/>
            </a:p>
          </c:txPr>
          <c:dLblPos val="inEnd"/>
          <c:showVal val="1"/>
        </c:dLbl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hu-HU"/>
            </a:p>
          </c:txPr>
          <c:dLblPos val="inEnd"/>
          <c:showVal val="1"/>
        </c:dLbl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hu-HU"/>
            </a:p>
          </c:txPr>
          <c:dLblPos val="inEnd"/>
          <c:showVal val="1"/>
        </c:dLbl>
      </c:pivotFmt>
    </c:pivotFmts>
    <c:plotArea>
      <c:layout>
        <c:manualLayout>
          <c:layoutTarget val="inner"/>
          <c:xMode val="edge"/>
          <c:yMode val="edge"/>
          <c:x val="0.12368542622157905"/>
          <c:y val="8.6908275414313924E-2"/>
          <c:w val="0.87631457377842104"/>
          <c:h val="0.44217099999681286"/>
        </c:manualLayout>
      </c:layout>
      <c:barChart>
        <c:barDir val="col"/>
        <c:grouping val="clustered"/>
        <c:ser>
          <c:idx val="0"/>
          <c:order val="0"/>
          <c:tx>
            <c:strRef>
              <c:f>Munka2!$G$2</c:f>
              <c:strCache>
                <c:ptCount val="1"/>
                <c:pt idx="0">
                  <c:v>Összesen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/>
                </a:pPr>
                <a:endParaRPr lang="hu-HU"/>
              </a:p>
            </c:txPr>
            <c:dLblPos val="inEnd"/>
            <c:showVal val="1"/>
          </c:dLbls>
          <c:cat>
            <c:strRef>
              <c:f>Munka2!$F$3:$F$13</c:f>
              <c:strCache>
                <c:ptCount val="10"/>
                <c:pt idx="0">
                  <c:v> Alacsony iskolai végzettségűek 
(Legfeljebb általános iskolai végzettség, ISCED 1-2 szakképzés nélkül.)</c:v>
                </c:pt>
                <c:pt idx="1">
                  <c:v> Közfoglalkoztatott</c:v>
                </c:pt>
                <c:pt idx="2">
                  <c:v>25 év alatti fiatalok, vagy 30 év alatti pályakezdő álláskeresők</c:v>
                </c:pt>
                <c:pt idx="3">
                  <c:v>50 év felettiek </c:v>
                </c:pt>
                <c:pt idx="4">
                  <c:v>Foglalkoztatást helyettesítő támogatásban részesülők</c:v>
                </c:pt>
                <c:pt idx="5">
                  <c:v>Inaktív</c:v>
                </c:pt>
                <c:pt idx="6">
                  <c:v>Megváltozott munkaképességű személyek </c:v>
                </c:pt>
                <c:pt idx="7">
                  <c:v>Roma nemzetiséghez tartozó személyek</c:v>
                </c:pt>
                <c:pt idx="8">
                  <c:v>Tartós munkanélküliséggel veszélyeztetettek*  </c:v>
                </c:pt>
                <c:pt idx="9">
                  <c:v>GYED-ről, GYES-ről….</c:v>
                </c:pt>
              </c:strCache>
            </c:strRef>
          </c:cat>
          <c:val>
            <c:numRef>
              <c:f>Munka2!$G$3:$G$13</c:f>
              <c:numCache>
                <c:formatCode>0%</c:formatCode>
                <c:ptCount val="10"/>
                <c:pt idx="0">
                  <c:v>0.16304347826086968</c:v>
                </c:pt>
                <c:pt idx="1">
                  <c:v>3.2608695652173933E-2</c:v>
                </c:pt>
                <c:pt idx="2">
                  <c:v>3.2608695652173933E-2</c:v>
                </c:pt>
                <c:pt idx="3">
                  <c:v>0.28804347826086968</c:v>
                </c:pt>
                <c:pt idx="4">
                  <c:v>3.2608695652173933E-2</c:v>
                </c:pt>
                <c:pt idx="5">
                  <c:v>5.4347826086956534E-2</c:v>
                </c:pt>
                <c:pt idx="6">
                  <c:v>5.4347826086956538E-3</c:v>
                </c:pt>
                <c:pt idx="7">
                  <c:v>1.630434782608696E-2</c:v>
                </c:pt>
                <c:pt idx="8">
                  <c:v>0.30434782608695665</c:v>
                </c:pt>
                <c:pt idx="9">
                  <c:v>7.0652173913043514E-2</c:v>
                </c:pt>
              </c:numCache>
            </c:numRef>
          </c:val>
        </c:ser>
        <c:gapWidth val="100"/>
        <c:axId val="62542976"/>
        <c:axId val="62544512"/>
      </c:barChart>
      <c:catAx>
        <c:axId val="6254297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hu-HU"/>
          </a:p>
        </c:txPr>
        <c:crossAx val="62544512"/>
        <c:crosses val="autoZero"/>
        <c:auto val="1"/>
        <c:lblAlgn val="ctr"/>
        <c:lblOffset val="100"/>
      </c:catAx>
      <c:valAx>
        <c:axId val="62544512"/>
        <c:scaling>
          <c:orientation val="minMax"/>
        </c:scaling>
        <c:axPos val="l"/>
        <c:majorGridlines/>
        <c:numFmt formatCode="0%" sourceLinked="1"/>
        <c:tickLblPos val="nextTo"/>
        <c:crossAx val="6254297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pivotSource>
    <c:name>[STAT_.xlsx]Munka10!Kimutatás1</c:name>
    <c:fmtId val="3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Nem</a:t>
            </a:r>
            <a:r>
              <a:rPr lang="hu-HU"/>
              <a:t>ek aránya</a:t>
            </a:r>
            <a:endParaRPr lang="en-US"/>
          </a:p>
        </c:rich>
      </c:tx>
      <c:layout/>
      <c:overlay val="1"/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0.15339603382910477"/>
          <c:y val="7.5166902537524199E-2"/>
          <c:w val="0.80860581560032119"/>
          <c:h val="0.40928952669643726"/>
        </c:manualLayout>
      </c:layout>
      <c:barChart>
        <c:barDir val="col"/>
        <c:grouping val="stacked"/>
        <c:ser>
          <c:idx val="0"/>
          <c:order val="0"/>
          <c:tx>
            <c:strRef>
              <c:f>Munka10!$B$3:$B$4</c:f>
              <c:strCache>
                <c:ptCount val="1"/>
                <c:pt idx="0">
                  <c:v>Összeg / Bevonásra került ffi (fő)</c:v>
                </c:pt>
              </c:strCache>
            </c:strRef>
          </c:tx>
          <c:cat>
            <c:strRef>
              <c:f>Munka10!$A$5:$A$15</c:f>
              <c:strCache>
                <c:ptCount val="10"/>
                <c:pt idx="0">
                  <c:v> Alacsony iskolai végzettségűek 
(Legfeljebb általános iskolai végzettség, ISCED 1-2 szakképzés nélkül.)</c:v>
                </c:pt>
                <c:pt idx="1">
                  <c:v> Közfoglalkoztatott</c:v>
                </c:pt>
                <c:pt idx="2">
                  <c:v>25 év alatti fiatalok, vagy 30 év alatti pályakezdő álláskeresők</c:v>
                </c:pt>
                <c:pt idx="3">
                  <c:v>50 év felettiek </c:v>
                </c:pt>
                <c:pt idx="4">
                  <c:v>Foglalkoztatást helyettesítő támogatásban részesülők</c:v>
                </c:pt>
                <c:pt idx="5">
                  <c:v>Inaktív</c:v>
                </c:pt>
                <c:pt idx="6">
                  <c:v>Megváltozott munkaképességű személyek </c:v>
                </c:pt>
                <c:pt idx="7">
                  <c:v>Roma nemzetiséghez tartozó személyek</c:v>
                </c:pt>
                <c:pt idx="8">
                  <c:v>Tartós munkanélküliséggel veszélyeztetettek*  </c:v>
                </c:pt>
                <c:pt idx="9">
                  <c:v>GYED-ről, GYES-ről,…</c:v>
                </c:pt>
              </c:strCache>
            </c:strRef>
          </c:cat>
          <c:val>
            <c:numRef>
              <c:f>Munka10!$B$5:$B$15</c:f>
              <c:numCache>
                <c:formatCode>General</c:formatCode>
                <c:ptCount val="10"/>
                <c:pt idx="0">
                  <c:v>14</c:v>
                </c:pt>
                <c:pt idx="1">
                  <c:v>2</c:v>
                </c:pt>
                <c:pt idx="2">
                  <c:v>3</c:v>
                </c:pt>
                <c:pt idx="3">
                  <c:v>34</c:v>
                </c:pt>
                <c:pt idx="4">
                  <c:v>3</c:v>
                </c:pt>
                <c:pt idx="5">
                  <c:v>5</c:v>
                </c:pt>
                <c:pt idx="6">
                  <c:v>0</c:v>
                </c:pt>
                <c:pt idx="7">
                  <c:v>1</c:v>
                </c:pt>
                <c:pt idx="8">
                  <c:v>9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Munka10!$C$3:$C$4</c:f>
              <c:strCache>
                <c:ptCount val="1"/>
                <c:pt idx="0">
                  <c:v>Összeg / Bevonásra került nő (fő)</c:v>
                </c:pt>
              </c:strCache>
            </c:strRef>
          </c:tx>
          <c:cat>
            <c:strRef>
              <c:f>Munka10!$A$5:$A$15</c:f>
              <c:strCache>
                <c:ptCount val="10"/>
                <c:pt idx="0">
                  <c:v> Alacsony iskolai végzettségűek 
(Legfeljebb általános iskolai végzettség, ISCED 1-2 szakképzés nélkül.)</c:v>
                </c:pt>
                <c:pt idx="1">
                  <c:v> Közfoglalkoztatott</c:v>
                </c:pt>
                <c:pt idx="2">
                  <c:v>25 év alatti fiatalok, vagy 30 év alatti pályakezdő álláskeresők</c:v>
                </c:pt>
                <c:pt idx="3">
                  <c:v>50 év felettiek </c:v>
                </c:pt>
                <c:pt idx="4">
                  <c:v>Foglalkoztatást helyettesítő támogatásban részesülők</c:v>
                </c:pt>
                <c:pt idx="5">
                  <c:v>Inaktív</c:v>
                </c:pt>
                <c:pt idx="6">
                  <c:v>Megváltozott munkaképességű személyek </c:v>
                </c:pt>
                <c:pt idx="7">
                  <c:v>Roma nemzetiséghez tartozó személyek</c:v>
                </c:pt>
                <c:pt idx="8">
                  <c:v>Tartós munkanélküliséggel veszélyeztetettek*  </c:v>
                </c:pt>
                <c:pt idx="9">
                  <c:v>GYED-ről, GYES-ről,…</c:v>
                </c:pt>
              </c:strCache>
            </c:strRef>
          </c:cat>
          <c:val>
            <c:numRef>
              <c:f>Munka10!$C$5:$C$15</c:f>
              <c:numCache>
                <c:formatCode>General</c:formatCode>
                <c:ptCount val="10"/>
                <c:pt idx="0">
                  <c:v>16</c:v>
                </c:pt>
                <c:pt idx="1">
                  <c:v>4</c:v>
                </c:pt>
                <c:pt idx="2">
                  <c:v>3</c:v>
                </c:pt>
                <c:pt idx="3">
                  <c:v>19</c:v>
                </c:pt>
                <c:pt idx="4">
                  <c:v>3</c:v>
                </c:pt>
                <c:pt idx="5">
                  <c:v>5</c:v>
                </c:pt>
                <c:pt idx="6">
                  <c:v>1</c:v>
                </c:pt>
                <c:pt idx="7">
                  <c:v>2</c:v>
                </c:pt>
                <c:pt idx="8">
                  <c:v>47</c:v>
                </c:pt>
                <c:pt idx="9">
                  <c:v>13</c:v>
                </c:pt>
              </c:numCache>
            </c:numRef>
          </c:val>
        </c:ser>
        <c:overlap val="100"/>
        <c:axId val="62581760"/>
        <c:axId val="61350656"/>
      </c:barChart>
      <c:catAx>
        <c:axId val="62581760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/>
            </a:pPr>
            <a:endParaRPr lang="hu-HU"/>
          </a:p>
        </c:txPr>
        <c:crossAx val="61350656"/>
        <c:crosses val="autoZero"/>
        <c:auto val="1"/>
        <c:lblAlgn val="ctr"/>
        <c:lblOffset val="100"/>
      </c:catAx>
      <c:valAx>
        <c:axId val="61350656"/>
        <c:scaling>
          <c:orientation val="minMax"/>
        </c:scaling>
        <c:axPos val="l"/>
        <c:majorGridlines/>
        <c:numFmt formatCode="General" sourceLinked="1"/>
        <c:tickLblPos val="nextTo"/>
        <c:crossAx val="62581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492806454748731"/>
          <c:y val="0.86985466848988513"/>
          <c:w val="0.21405888500048612"/>
          <c:h val="0.12616042883871847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pivotSource>
    <c:name>[STAT_.xlsx]Munka11!Kimutatás2</c:name>
    <c:fmtId val="2"/>
  </c:pivotSource>
  <c:chart>
    <c:title>
      <c:tx>
        <c:rich>
          <a:bodyPr/>
          <a:lstStyle/>
          <a:p>
            <a:pPr>
              <a:defRPr/>
            </a:pPr>
            <a:r>
              <a:rPr lang="hu-HU"/>
              <a:t>Célcsoporti</a:t>
            </a:r>
            <a:r>
              <a:rPr lang="hu-HU" baseline="0"/>
              <a:t> megoszlás</a:t>
            </a:r>
            <a:endParaRPr lang="en-US"/>
          </a:p>
        </c:rich>
      </c:tx>
      <c:layout/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</c:pivotFmts>
    <c:plotArea>
      <c:layout/>
      <c:pieChart>
        <c:varyColors val="1"/>
        <c:ser>
          <c:idx val="0"/>
          <c:order val="0"/>
          <c:tx>
            <c:strRef>
              <c:f>Munka11!$B$3</c:f>
              <c:strCache>
                <c:ptCount val="1"/>
                <c:pt idx="0">
                  <c:v>Összesen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hu-HU"/>
              </a:p>
            </c:txPr>
            <c:dLblPos val="inEnd"/>
            <c:showVal val="1"/>
            <c:showLeaderLines val="1"/>
          </c:dLbls>
          <c:cat>
            <c:strRef>
              <c:f>Munka11!$A$4:$A$11</c:f>
              <c:strCache>
                <c:ptCount val="7"/>
                <c:pt idx="0">
                  <c:v>50 év felettiek </c:v>
                </c:pt>
                <c:pt idx="1">
                  <c:v>Foglalkoztatást helyettesítő támogatásban részesülők</c:v>
                </c:pt>
                <c:pt idx="2">
                  <c:v>GYED-ről, GYES-ről…</c:v>
                </c:pt>
                <c:pt idx="3">
                  <c:v>Inaktív</c:v>
                </c:pt>
                <c:pt idx="4">
                  <c:v>Közfoglalkoztatott</c:v>
                </c:pt>
                <c:pt idx="5">
                  <c:v>Roma nemzetiséghez tartozó személyek</c:v>
                </c:pt>
                <c:pt idx="6">
                  <c:v>Tartós munkanélküliséggel veszélyeztetettek*  </c:v>
                </c:pt>
              </c:strCache>
            </c:strRef>
          </c:cat>
          <c:val>
            <c:numRef>
              <c:f>Munka11!$B$4:$B$11</c:f>
              <c:numCache>
                <c:formatCode>General</c:formatCode>
                <c:ptCount val="7"/>
                <c:pt idx="0">
                  <c:v>9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24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64980686789151365"/>
          <c:y val="0.11597048318125516"/>
          <c:w val="0.3335264654418203"/>
          <c:h val="0.88402951681874509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3"/>
  <c:chart>
    <c:plotArea>
      <c:layout>
        <c:manualLayout>
          <c:layoutTarget val="inner"/>
          <c:xMode val="edge"/>
          <c:yMode val="edge"/>
          <c:x val="0.1315826903292181"/>
          <c:y val="3.4357212475633579E-2"/>
          <c:w val="0.55806352880658439"/>
          <c:h val="0.47381115984405492"/>
        </c:manualLayout>
      </c:layout>
      <c:barChart>
        <c:barDir val="col"/>
        <c:grouping val="clustered"/>
        <c:ser>
          <c:idx val="0"/>
          <c:order val="0"/>
          <c:tx>
            <c:strRef>
              <c:f>Munka6!$B$1</c:f>
              <c:strCache>
                <c:ptCount val="1"/>
                <c:pt idx="0">
                  <c:v>Foglalkoztatás bővítését szolgáló támogatás (legfeljebb 8+4  havi bértámogatás
(fő)</c:v>
                </c:pt>
              </c:strCache>
            </c:strRef>
          </c:tx>
          <c:cat>
            <c:strRef>
              <c:f>Munka6!$A$2:$A$9</c:f>
              <c:strCache>
                <c:ptCount val="8"/>
                <c:pt idx="0">
                  <c:v>Alacsony iskolai végz.</c:v>
                </c:pt>
                <c:pt idx="1">
                  <c:v>25 év alatti fiatalok….</c:v>
                </c:pt>
                <c:pt idx="2">
                  <c:v>50 év felettiek </c:v>
                </c:pt>
                <c:pt idx="3">
                  <c:v>GYED-ről, GYES-ről…..</c:v>
                </c:pt>
                <c:pt idx="4">
                  <c:v>FHT</c:v>
                </c:pt>
                <c:pt idx="5">
                  <c:v>Tartós munk.vesz</c:v>
                </c:pt>
                <c:pt idx="6">
                  <c:v>Közfoglalkoztatott</c:v>
                </c:pt>
                <c:pt idx="7">
                  <c:v>Inaktív</c:v>
                </c:pt>
              </c:strCache>
            </c:strRef>
          </c:cat>
          <c:val>
            <c:numRef>
              <c:f>Munka6!$B$2:$B$9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Munka6!$C$1</c:f>
              <c:strCache>
                <c:ptCount val="1"/>
                <c:pt idx="0">
                  <c:v>Bérköltség támogatások
"legfeljebb 
90
 nap
100%"
(fő)</c:v>
                </c:pt>
              </c:strCache>
            </c:strRef>
          </c:tx>
          <c:spPr>
            <a:solidFill>
              <a:schemeClr val="accent3"/>
            </a:solidFill>
          </c:spPr>
          <c:cat>
            <c:strRef>
              <c:f>Munka6!$A$2:$A$9</c:f>
              <c:strCache>
                <c:ptCount val="8"/>
                <c:pt idx="0">
                  <c:v>Alacsony iskolai végz.</c:v>
                </c:pt>
                <c:pt idx="1">
                  <c:v>25 év alatti fiatalok….</c:v>
                </c:pt>
                <c:pt idx="2">
                  <c:v>50 év felettiek </c:v>
                </c:pt>
                <c:pt idx="3">
                  <c:v>GYED-ről, GYES-ről…..</c:v>
                </c:pt>
                <c:pt idx="4">
                  <c:v>FHT</c:v>
                </c:pt>
                <c:pt idx="5">
                  <c:v>Tartós munk.vesz</c:v>
                </c:pt>
                <c:pt idx="6">
                  <c:v>Közfoglalkoztatott</c:v>
                </c:pt>
                <c:pt idx="7">
                  <c:v>Inaktív</c:v>
                </c:pt>
              </c:strCache>
            </c:strRef>
          </c:cat>
          <c:val>
            <c:numRef>
              <c:f>Munka6!$C$2:$C$9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Munka6!$D$1</c:f>
              <c:strCache>
                <c:ptCount val="1"/>
                <c:pt idx="0">
                  <c:v>Bérköltség támogatások
"legfeljebb 8+4 havi
100% "
 (fő)
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Munka6!$A$2:$A$9</c:f>
              <c:strCache>
                <c:ptCount val="8"/>
                <c:pt idx="0">
                  <c:v>Alacsony iskolai végz.</c:v>
                </c:pt>
                <c:pt idx="1">
                  <c:v>25 év alatti fiatalok….</c:v>
                </c:pt>
                <c:pt idx="2">
                  <c:v>50 év felettiek </c:v>
                </c:pt>
                <c:pt idx="3">
                  <c:v>GYED-ről, GYES-ről…..</c:v>
                </c:pt>
                <c:pt idx="4">
                  <c:v>FHT</c:v>
                </c:pt>
                <c:pt idx="5">
                  <c:v>Tartós munk.vesz</c:v>
                </c:pt>
                <c:pt idx="6">
                  <c:v>Közfoglalkoztatott</c:v>
                </c:pt>
                <c:pt idx="7">
                  <c:v>Inaktív</c:v>
                </c:pt>
              </c:strCache>
            </c:strRef>
          </c:cat>
          <c:val>
            <c:numRef>
              <c:f>Munka6!$D$2:$D$9</c:f>
              <c:numCache>
                <c:formatCode>General</c:formatCode>
                <c:ptCount val="8"/>
                <c:pt idx="0">
                  <c:v>25</c:v>
                </c:pt>
                <c:pt idx="1">
                  <c:v>2</c:v>
                </c:pt>
                <c:pt idx="2">
                  <c:v>26</c:v>
                </c:pt>
                <c:pt idx="3">
                  <c:v>5</c:v>
                </c:pt>
                <c:pt idx="4">
                  <c:v>0</c:v>
                </c:pt>
                <c:pt idx="5">
                  <c:v>17</c:v>
                </c:pt>
                <c:pt idx="6">
                  <c:v>1</c:v>
                </c:pt>
                <c:pt idx="7">
                  <c:v>6</c:v>
                </c:pt>
              </c:numCache>
            </c:numRef>
          </c:val>
        </c:ser>
        <c:axId val="62985344"/>
        <c:axId val="62986880"/>
      </c:barChart>
      <c:catAx>
        <c:axId val="62985344"/>
        <c:scaling>
          <c:orientation val="minMax"/>
        </c:scaling>
        <c:axPos val="b"/>
        <c:tickLblPos val="nextTo"/>
        <c:crossAx val="62986880"/>
        <c:crosses val="autoZero"/>
        <c:auto val="1"/>
        <c:lblAlgn val="ctr"/>
        <c:lblOffset val="100"/>
      </c:catAx>
      <c:valAx>
        <c:axId val="62986880"/>
        <c:scaling>
          <c:orientation val="minMax"/>
        </c:scaling>
        <c:axPos val="l"/>
        <c:majorGridlines/>
        <c:numFmt formatCode="General" sourceLinked="1"/>
        <c:tickLblPos val="nextTo"/>
        <c:crossAx val="62985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1415895061735"/>
          <c:y val="4.6018253690764807E-3"/>
          <c:w val="0.22705902777777781"/>
          <c:h val="0.9953981746309235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inEnd"/>
            <c:showVal val="1"/>
            <c:showLeaderLines val="1"/>
          </c:dLbls>
          <c:cat>
            <c:strRef>
              <c:f>Munka2!$E$2:$E$9</c:f>
              <c:strCache>
                <c:ptCount val="8"/>
                <c:pt idx="0">
                  <c:v>Bt</c:v>
                </c:pt>
                <c:pt idx="1">
                  <c:v>Egyéni vállalkozó</c:v>
                </c:pt>
                <c:pt idx="2">
                  <c:v>Kft</c:v>
                </c:pt>
                <c:pt idx="3">
                  <c:v>Egyéni cég</c:v>
                </c:pt>
                <c:pt idx="4">
                  <c:v>Egyéb egyházi szervezet</c:v>
                </c:pt>
                <c:pt idx="5">
                  <c:v>Egyéb egyesület</c:v>
                </c:pt>
                <c:pt idx="6">
                  <c:v>Egyéb alapítvány</c:v>
                </c:pt>
                <c:pt idx="7">
                  <c:v>Közkereseti társaság</c:v>
                </c:pt>
              </c:strCache>
            </c:strRef>
          </c:cat>
          <c:val>
            <c:numRef>
              <c:f>Munka2!$F$2:$F$9</c:f>
              <c:numCache>
                <c:formatCode>General</c:formatCode>
                <c:ptCount val="8"/>
                <c:pt idx="0">
                  <c:v>6</c:v>
                </c:pt>
                <c:pt idx="1">
                  <c:v>10</c:v>
                </c:pt>
                <c:pt idx="2">
                  <c:v>37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70028166618061649"/>
          <c:y val="8.3997391051891385E-2"/>
          <c:w val="0.29045907456012443"/>
          <c:h val="0.86830004317314224"/>
        </c:manualLayout>
      </c:layout>
      <c:txPr>
        <a:bodyPr/>
        <a:lstStyle/>
        <a:p>
          <a:pPr>
            <a:defRPr sz="1800"/>
          </a:pPr>
          <a:endParaRPr lang="hu-H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235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703C0-6BD7-4164-B2BB-18D39B5608EA}" type="datetimeFigureOut">
              <a:rPr lang="hu-HU" smtClean="0"/>
              <a:pPr/>
              <a:t>2018. 05. 29.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8339" y="4715153"/>
            <a:ext cx="542671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235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979BB-EAC0-4C37-99F2-7C1A3FEE020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B9DBD4-653D-44A9-BDF4-5923A7E58F28}" type="datetimeFigureOut">
              <a:rPr lang="hu-HU" smtClean="0"/>
              <a:pPr/>
              <a:t>2018. 05. 29.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9DBD4-653D-44A9-BDF4-5923A7E58F28}" type="datetimeFigureOut">
              <a:rPr lang="hu-HU" smtClean="0"/>
              <a:pPr/>
              <a:t>2018. 05. 29.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9DBD4-653D-44A9-BDF4-5923A7E58F28}" type="datetimeFigureOut">
              <a:rPr lang="hu-HU" smtClean="0"/>
              <a:pPr/>
              <a:t>2018. 05. 29.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9DBD4-653D-44A9-BDF4-5923A7E58F28}" type="datetimeFigureOut">
              <a:rPr lang="hu-HU" smtClean="0"/>
              <a:pPr/>
              <a:t>2018. 05. 29.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9DBD4-653D-44A9-BDF4-5923A7E58F28}" type="datetimeFigureOut">
              <a:rPr lang="hu-HU" smtClean="0"/>
              <a:pPr/>
              <a:t>2018. 05. 29.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9DBD4-653D-44A9-BDF4-5923A7E58F28}" type="datetimeFigureOut">
              <a:rPr lang="hu-HU" smtClean="0"/>
              <a:pPr/>
              <a:t>2018. 05. 29.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9DBD4-653D-44A9-BDF4-5923A7E58F28}" type="datetimeFigureOut">
              <a:rPr lang="hu-HU" smtClean="0"/>
              <a:pPr/>
              <a:t>2018. 05. 29.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9DBD4-653D-44A9-BDF4-5923A7E58F28}" type="datetimeFigureOut">
              <a:rPr lang="hu-HU" smtClean="0"/>
              <a:pPr/>
              <a:t>2018. 05. 29.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9DBD4-653D-44A9-BDF4-5923A7E58F28}" type="datetimeFigureOut">
              <a:rPr lang="hu-HU" smtClean="0"/>
              <a:pPr/>
              <a:t>2018. 05. 29.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1B9DBD4-653D-44A9-BDF4-5923A7E58F28}" type="datetimeFigureOut">
              <a:rPr lang="hu-HU" smtClean="0"/>
              <a:pPr/>
              <a:t>2018. 05. 29.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B9DBD4-653D-44A9-BDF4-5923A7E58F28}" type="datetimeFigureOut">
              <a:rPr lang="hu-HU" smtClean="0"/>
              <a:pPr/>
              <a:t>2018. 05. 29.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B9DBD4-653D-44A9-BDF4-5923A7E58F28}" type="datetimeFigureOut">
              <a:rPr lang="hu-HU" smtClean="0"/>
              <a:pPr/>
              <a:t>2018. 05. 29.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00392" cy="3672408"/>
          </a:xfrm>
        </p:spPr>
        <p:txBody>
          <a:bodyPr>
            <a:normAutofit/>
          </a:bodyPr>
          <a:lstStyle/>
          <a:p>
            <a:pPr algn="l"/>
            <a:r>
              <a:rPr lang="hu-HU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TOP-6.8.2-15-SF1-2016-00001</a:t>
            </a:r>
            <a:r>
              <a:rPr lang="hu-HU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hu-HU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hu-H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,„Helyi foglalkoztatási együttműködések Székesfehérvár és járása területén</a:t>
            </a:r>
            <a:endParaRPr lang="hu-H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571472" y="1295400"/>
          <a:ext cx="8086724" cy="37566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429156"/>
                <a:gridCol w="1643074"/>
                <a:gridCol w="2014494"/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Képzés megnevezése</a:t>
                      </a:r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Elkezdte</a:t>
                      </a:r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Befejezte</a:t>
                      </a:r>
                      <a:endParaRPr lang="hu-H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/>
                        <a:t>Élelmiszer- és vegyi áru eladó 2.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/>
                        <a:t>1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</a:t>
                      </a:r>
                      <a:endParaRPr lang="hu-H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/>
                        <a:t>Óvodai dajka 2.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/>
                        <a:t>3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2</a:t>
                      </a:r>
                      <a:endParaRPr lang="hu-H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/>
                        <a:t>Pénzügyi-számviteli ügyintéző 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 dirty="0"/>
                        <a:t>3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 smtClean="0"/>
                        <a:t>folyamatban</a:t>
                      </a:r>
                    </a:p>
                    <a:p>
                      <a:endParaRPr lang="hu-H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/>
                        <a:t>Német alapfokú nyelvvizsga felkészítő 1.-Székesfehérvár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/>
                        <a:t>1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</a:t>
                      </a:r>
                      <a:endParaRPr lang="hu-H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/>
                        <a:t>Szoftverfejlesztő 2.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/>
                        <a:t>4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 smtClean="0"/>
                        <a:t>folyamatban</a:t>
                      </a:r>
                    </a:p>
                    <a:p>
                      <a:endParaRPr lang="hu-H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Képzés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413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29180"/>
                <a:gridCol w="1428760"/>
                <a:gridCol w="197166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Képzés megnevezése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Elkezdte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Befejezte</a:t>
                      </a:r>
                      <a:endParaRPr lang="hu-H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 dirty="0"/>
                        <a:t>Szociális gondozó és ápoló 2. - Székesfehérvár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/>
                        <a:t>2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2</a:t>
                      </a:r>
                      <a:endParaRPr lang="hu-H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u="none" strike="noStrike"/>
                        <a:t>Angol alapfokú nyelvvizsga felkészítő 3.-Székesfehérvár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/>
                        <a:t>2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0</a:t>
                      </a:r>
                      <a:endParaRPr lang="hu-H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u="none" strike="noStrike"/>
                        <a:t>Német alapfokú nyelvvizsga felkészítő 2.-Székesfehérvár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/>
                        <a:t>7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5</a:t>
                      </a:r>
                      <a:endParaRPr lang="hu-H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 dirty="0"/>
                        <a:t>Angol középfokú nyelvvizsga felkészítő 3. - </a:t>
                      </a:r>
                      <a:r>
                        <a:rPr lang="hu-HU" sz="2400" u="none" strike="noStrike" dirty="0" err="1"/>
                        <a:t>Szfvár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 dirty="0"/>
                        <a:t>6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folyamatban</a:t>
                      </a:r>
                      <a:endParaRPr lang="hu-H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Képzés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2994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757742"/>
                <a:gridCol w="1571636"/>
                <a:gridCol w="190022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u-HU" sz="2400" dirty="0" smtClean="0"/>
                        <a:t>Képzés megnevezése</a:t>
                      </a:r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2400" dirty="0" smtClean="0"/>
                        <a:t>Elkezdte</a:t>
                      </a:r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2400" dirty="0" smtClean="0"/>
                        <a:t>Befejezte</a:t>
                      </a:r>
                      <a:endParaRPr lang="hu-H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cukrász 2. - Székesfehérvár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2400" dirty="0" smtClean="0">
                          <a:latin typeface="+mn-lt"/>
                        </a:rPr>
                        <a:t>1</a:t>
                      </a:r>
                      <a:endParaRPr lang="hu-HU" sz="2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 smtClean="0">
                          <a:latin typeface="+mn-lt"/>
                        </a:rPr>
                        <a:t>folyamatban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latin typeface="+mn-lt"/>
                        </a:rPr>
                        <a:t>Boltvezető - Székesfehérvár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2400" dirty="0" smtClean="0">
                          <a:latin typeface="+mn-lt"/>
                        </a:rPr>
                        <a:t>4</a:t>
                      </a:r>
                      <a:endParaRPr lang="hu-HU" sz="2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2400" dirty="0" smtClean="0">
                          <a:latin typeface="+mn-lt"/>
                        </a:rPr>
                        <a:t>4</a:t>
                      </a:r>
                      <a:endParaRPr lang="hu-HU" sz="2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Német középfokú nyelvvizsga felkészítő - Székesfehérvár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2400" dirty="0" smtClean="0">
                          <a:latin typeface="+mn-lt"/>
                        </a:rPr>
                        <a:t>1</a:t>
                      </a:r>
                      <a:endParaRPr lang="hu-HU" sz="2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 smtClean="0">
                          <a:latin typeface="+mn-lt"/>
                        </a:rPr>
                        <a:t>folyamatban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 dirty="0"/>
                        <a:t>Építő- és anyagmozgató gép kezelője 2.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 dirty="0"/>
                        <a:t>1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2400" dirty="0" smtClean="0"/>
                        <a:t>1</a:t>
                      </a:r>
                      <a:endParaRPr lang="hu-H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 dirty="0"/>
                        <a:t>Bérügyintéző 2. - Székesfehérvár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 dirty="0"/>
                        <a:t>5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2400" dirty="0" smtClean="0"/>
                        <a:t>5</a:t>
                      </a:r>
                      <a:endParaRPr lang="hu-H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Képzés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214283" y="1285861"/>
          <a:ext cx="8786873" cy="54466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232466"/>
                <a:gridCol w="1906887"/>
                <a:gridCol w="762755"/>
                <a:gridCol w="884765"/>
              </a:tblGrid>
              <a:tr h="11083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/>
                        <a:t>Célcsoport</a:t>
                      </a:r>
                      <a:endParaRPr lang="hu-HU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/>
                        <a:t>Foglalkoztatás bővítése támogatás összesen (fő)</a:t>
                      </a:r>
                      <a:endParaRPr lang="hu-HU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 smtClean="0"/>
                        <a:t>Férfi</a:t>
                      </a:r>
                      <a:endParaRPr lang="hu-HU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 smtClean="0"/>
                        <a:t>Nő</a:t>
                      </a:r>
                      <a:endParaRPr lang="hu-HU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198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/>
                        <a:t>Alacsony iskolai végzettségűek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26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12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14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557978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25 év alatti fiatalok, vagy 30 év alatti pályakezdő álláskeresők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4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2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2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198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50 év felettiek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30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21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9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198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 err="1"/>
                        <a:t>GYED-ről</a:t>
                      </a:r>
                      <a:r>
                        <a:rPr lang="hu-HU" sz="1800" u="none" strike="noStrike" dirty="0"/>
                        <a:t>, </a:t>
                      </a:r>
                      <a:r>
                        <a:rPr lang="hu-HU" sz="1800" u="none" strike="noStrike" dirty="0" err="1"/>
                        <a:t>GYES-ről</a:t>
                      </a:r>
                      <a:r>
                        <a:rPr lang="hu-HU" sz="1800" u="none" strike="noStrike" dirty="0"/>
                        <a:t>, </a:t>
                      </a:r>
                      <a:r>
                        <a:rPr lang="hu-HU" sz="1800" u="none" strike="noStrike" dirty="0" smtClean="0"/>
                        <a:t>….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8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0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8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432461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/>
                        <a:t>Foglalkoztatást helyettesítő </a:t>
                      </a:r>
                      <a:r>
                        <a:rPr lang="hu-HU" sz="1800" u="none" strike="noStrike" dirty="0" smtClean="0"/>
                        <a:t>támogatásban</a:t>
                      </a:r>
                      <a:r>
                        <a:rPr lang="hu-HU" sz="1800" u="none" strike="noStrike" baseline="0" dirty="0" smtClean="0"/>
                        <a:t> r.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1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0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1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198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Tartós munkanélküliséggel veszélyeztetettek*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17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6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11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198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Megváltozott munkaképességű személyek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0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0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0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198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Roma nemzetiséghez tartozó személyek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0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0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0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198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Közfoglalkoztatott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1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0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1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198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Inaktív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6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4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2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198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Összesen</a:t>
                      </a:r>
                      <a:endParaRPr lang="hu-HU" sz="18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93</a:t>
                      </a:r>
                      <a:endParaRPr lang="hu-HU" sz="18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/>
                        <a:t>45</a:t>
                      </a:r>
                      <a:endParaRPr lang="hu-HU" sz="18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/>
                        <a:t>48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Támogatott foglakoztatás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Támogatott foglakoztatás</a:t>
            </a:r>
            <a:endParaRPr lang="hu-HU" dirty="0"/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234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dirty="0" smtClean="0"/>
              <a:t>59 munkáltató</a:t>
            </a:r>
          </a:p>
          <a:p>
            <a:r>
              <a:rPr lang="hu-HU" sz="3600" dirty="0" smtClean="0"/>
              <a:t>Max. támogatott létszám 3 fő</a:t>
            </a:r>
          </a:p>
          <a:p>
            <a:r>
              <a:rPr lang="hu-HU" sz="3600" dirty="0" smtClean="0"/>
              <a:t>Átlagos statisztikai létszám 1-49 fő között</a:t>
            </a:r>
          </a:p>
          <a:p>
            <a:r>
              <a:rPr lang="hu-HU" sz="3600" dirty="0" smtClean="0"/>
              <a:t>49 tevékenységi kör (TEÁOR)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Munkáltatók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Gazdasági forma megoszlás</a:t>
            </a:r>
            <a:endParaRPr lang="hu-HU" dirty="0">
              <a:solidFill>
                <a:schemeClr val="bg1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805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240 Erdészeti szolgáltatás</a:t>
            </a:r>
          </a:p>
          <a:p>
            <a:r>
              <a:rPr lang="hu-HU" dirty="0" smtClean="0"/>
              <a:t>1071 Kenyér; friss pékáru gyártása</a:t>
            </a:r>
          </a:p>
          <a:p>
            <a:r>
              <a:rPr lang="hu-HU" dirty="0" smtClean="0"/>
              <a:t>1812 Nyomás (kivéve: napilap)</a:t>
            </a:r>
          </a:p>
          <a:p>
            <a:r>
              <a:rPr lang="hu-HU" dirty="0" smtClean="0"/>
              <a:t>2511 Fémszerkezet gyártása</a:t>
            </a:r>
          </a:p>
          <a:p>
            <a:r>
              <a:rPr lang="hu-HU" dirty="0" smtClean="0"/>
              <a:t>2573 Szerszámgyártás</a:t>
            </a:r>
          </a:p>
          <a:p>
            <a:r>
              <a:rPr lang="hu-HU" dirty="0" smtClean="0"/>
              <a:t>4120 Lakó- és nem lakó épület építése</a:t>
            </a:r>
          </a:p>
          <a:p>
            <a:r>
              <a:rPr lang="hu-HU" dirty="0" smtClean="0"/>
              <a:t>4211 Út, autópálya építése</a:t>
            </a:r>
          </a:p>
          <a:p>
            <a:r>
              <a:rPr lang="hu-HU" dirty="0" smtClean="0"/>
              <a:t>4332 Épületasztalos-szerkezet szerelése</a:t>
            </a:r>
          </a:p>
          <a:p>
            <a:r>
              <a:rPr lang="hu-HU" dirty="0" smtClean="0"/>
              <a:t>4511 Személygépjármű-, könnyűgépjármű-kereskedelem</a:t>
            </a:r>
          </a:p>
          <a:p>
            <a:r>
              <a:rPr lang="hu-HU" dirty="0" smtClean="0"/>
              <a:t>4519  Egyéb gépjármű-kereskedelem</a:t>
            </a:r>
          </a:p>
          <a:p>
            <a:r>
              <a:rPr lang="hu-HU" dirty="0" smtClean="0"/>
              <a:t>4520 Gépjárműjavítás, </a:t>
            </a:r>
            <a:r>
              <a:rPr lang="hu-HU" dirty="0" err="1" smtClean="0"/>
              <a:t>-karbantartás</a:t>
            </a:r>
            <a:endParaRPr lang="hu-HU" dirty="0" smtClean="0"/>
          </a:p>
          <a:p>
            <a:r>
              <a:rPr lang="hu-HU" dirty="0" smtClean="0"/>
              <a:t>4540 Motorkerékpár, </a:t>
            </a:r>
            <a:r>
              <a:rPr lang="hu-HU" dirty="0" err="1" smtClean="0"/>
              <a:t>-alkatrész</a:t>
            </a:r>
            <a:r>
              <a:rPr lang="hu-HU" dirty="0" smtClean="0"/>
              <a:t> kereskedelme, javítása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TEÁOR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4639 Élelmiszer, ital, dohányáru vegyes nagykereskedelme</a:t>
            </a:r>
          </a:p>
          <a:p>
            <a:r>
              <a:rPr lang="hu-HU" dirty="0" smtClean="0"/>
              <a:t>4642 Ruházat, lábbeli nagykereskedelme</a:t>
            </a:r>
          </a:p>
          <a:p>
            <a:r>
              <a:rPr lang="hu-HU" dirty="0" smtClean="0"/>
              <a:t>4643  Elektronikus háztartási cikk nagykereskedelme</a:t>
            </a:r>
          </a:p>
          <a:p>
            <a:r>
              <a:rPr lang="hu-HU" dirty="0" smtClean="0"/>
              <a:t>4673 Fa-, építőanyag-, szaniteráru-nagykereskedelem</a:t>
            </a:r>
          </a:p>
          <a:p>
            <a:r>
              <a:rPr lang="hu-HU" dirty="0" smtClean="0"/>
              <a:t>4690 </a:t>
            </a:r>
            <a:r>
              <a:rPr lang="hu-HU" dirty="0" err="1" smtClean="0"/>
              <a:t>Vegyestermékkörű</a:t>
            </a:r>
            <a:r>
              <a:rPr lang="hu-HU" dirty="0" smtClean="0"/>
              <a:t> nagykereskedelem</a:t>
            </a:r>
          </a:p>
          <a:p>
            <a:r>
              <a:rPr lang="hu-HU" dirty="0" smtClean="0"/>
              <a:t>4711  Élelmiszer jellegű bolti vegyes kiskereskedelem</a:t>
            </a:r>
          </a:p>
          <a:p>
            <a:r>
              <a:rPr lang="hu-HU" dirty="0" smtClean="0"/>
              <a:t>4719 Iparcikk jellegű bolti vegyes kiskereskedelem</a:t>
            </a:r>
          </a:p>
          <a:p>
            <a:r>
              <a:rPr lang="hu-HU" dirty="0" smtClean="0"/>
              <a:t>4721 Zöldség, gyümölcs kiskereskedelme</a:t>
            </a:r>
          </a:p>
          <a:p>
            <a:r>
              <a:rPr lang="hu-HU" dirty="0" smtClean="0"/>
              <a:t>4743 </a:t>
            </a:r>
            <a:r>
              <a:rPr lang="hu-HU" dirty="0" err="1" smtClean="0"/>
              <a:t>Audio-</a:t>
            </a:r>
            <a:r>
              <a:rPr lang="hu-HU" dirty="0" smtClean="0"/>
              <a:t>, </a:t>
            </a:r>
            <a:r>
              <a:rPr lang="hu-HU" dirty="0" err="1" smtClean="0"/>
              <a:t>videoberendezés</a:t>
            </a:r>
            <a:r>
              <a:rPr lang="hu-HU" dirty="0" smtClean="0"/>
              <a:t> kiskereskedelme</a:t>
            </a:r>
          </a:p>
          <a:p>
            <a:r>
              <a:rPr lang="hu-HU" dirty="0" smtClean="0"/>
              <a:t>4751 Textil-kiskereskedelem </a:t>
            </a:r>
          </a:p>
          <a:p>
            <a:r>
              <a:rPr lang="hu-HU" dirty="0" smtClean="0"/>
              <a:t>4752 Vasáru-, festék-, üveg-kiskereskedelem 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TEÁOR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4759 Bútor, világítási eszköz, egyéb háztartási cikk kiskereskedelme</a:t>
            </a:r>
          </a:p>
          <a:p>
            <a:r>
              <a:rPr lang="hu-HU" dirty="0" smtClean="0"/>
              <a:t>4764  Sportszer-kiskereskedelem </a:t>
            </a:r>
          </a:p>
          <a:p>
            <a:r>
              <a:rPr lang="hu-HU" dirty="0" smtClean="0"/>
              <a:t>4791 Csomagküldő, internetes kiskereskedelem</a:t>
            </a:r>
          </a:p>
          <a:p>
            <a:r>
              <a:rPr lang="hu-HU" dirty="0" smtClean="0"/>
              <a:t>4939  </a:t>
            </a:r>
            <a:r>
              <a:rPr lang="hu-HU" dirty="0" err="1" smtClean="0"/>
              <a:t>M.n.s</a:t>
            </a:r>
            <a:r>
              <a:rPr lang="hu-HU" dirty="0" smtClean="0"/>
              <a:t>. egyéb szárazföldi személyszállítás</a:t>
            </a:r>
          </a:p>
          <a:p>
            <a:r>
              <a:rPr lang="hu-HU" dirty="0" smtClean="0"/>
              <a:t>5530 Kempingszolgáltatás</a:t>
            </a:r>
          </a:p>
          <a:p>
            <a:r>
              <a:rPr lang="hu-HU" dirty="0" smtClean="0"/>
              <a:t>5610 Éttermi, mozgó vendéglátás</a:t>
            </a:r>
          </a:p>
          <a:p>
            <a:r>
              <a:rPr lang="hu-HU" dirty="0" smtClean="0"/>
              <a:t>5630  Italszolgáltatás</a:t>
            </a:r>
          </a:p>
          <a:p>
            <a:r>
              <a:rPr lang="hu-HU" dirty="0" smtClean="0"/>
              <a:t>6209 Egyéb információ-technológiai szolgáltatás</a:t>
            </a:r>
          </a:p>
          <a:p>
            <a:r>
              <a:rPr lang="hu-HU" dirty="0" smtClean="0"/>
              <a:t>6619 Egyéb pénzügyi kiegészítő tevékenység</a:t>
            </a:r>
          </a:p>
          <a:p>
            <a:r>
              <a:rPr lang="hu-HU" dirty="0" smtClean="0"/>
              <a:t>6810 Saját tulajdonú ingatlan adásvétele</a:t>
            </a:r>
          </a:p>
          <a:p>
            <a:r>
              <a:rPr lang="hu-HU" dirty="0" smtClean="0"/>
              <a:t>6820 Saját tulajdonú, bérelt ingatlan bérbeadása, üzemeltetése</a:t>
            </a:r>
          </a:p>
          <a:p>
            <a:r>
              <a:rPr lang="hu-HU" dirty="0" smtClean="0"/>
              <a:t>6831 Ingatlanügynöki tevékenység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TEÁOR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cs typeface="Times New Roman" pitchFamily="18" charset="0"/>
              </a:rPr>
              <a:t>Indikátorok helyi projekt</a:t>
            </a:r>
            <a:endParaRPr lang="hu-HU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7819232" cy="49655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28392"/>
                <a:gridCol w="1861948"/>
                <a:gridCol w="1500198"/>
                <a:gridCol w="928694"/>
              </a:tblGrid>
              <a:tr h="158417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/>
                        <a:t>Indikátor neve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2000" u="none" strike="noStrike" dirty="0"/>
                        <a:t>Tervezett célérték </a:t>
                      </a:r>
                      <a:br>
                        <a:rPr lang="hu-HU" sz="2000" u="none" strike="noStrike" dirty="0"/>
                      </a:br>
                      <a:r>
                        <a:rPr lang="hu-HU" sz="2000" u="none" strike="noStrike" dirty="0"/>
                        <a:t>2018. október 31.</a:t>
                      </a:r>
                      <a:br>
                        <a:rPr lang="hu-HU" sz="2000" u="none" strike="noStrike" dirty="0"/>
                      </a:br>
                      <a:r>
                        <a:rPr lang="hu-HU" sz="2000" u="none" strike="noStrike" dirty="0"/>
                        <a:t>(fő)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Teljesült 2018.05.25-ig</a:t>
                      </a:r>
                      <a:endParaRPr lang="hu-HU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%-os arány</a:t>
                      </a:r>
                      <a:endParaRPr lang="hu-HU" sz="2000" dirty="0">
                        <a:latin typeface="+mn-lt"/>
                      </a:endParaRPr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/>
                        <a:t>A foglalkoztatási paktumok keretében álláshoz jutók száma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>
                          <a:latin typeface="+mn-lt"/>
                        </a:rPr>
                        <a:t>nr</a:t>
                      </a:r>
                      <a:endParaRPr lang="hu-H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>
                          <a:latin typeface="+mn-lt"/>
                        </a:rPr>
                        <a:t>nr</a:t>
                      </a:r>
                      <a:endParaRPr lang="hu-HU" sz="20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122413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/>
                        <a:t>A foglalkoztatási paktumok keretében álláshoz jutók közül a támogatás után hat hónappal állással rendelkezők száma</a:t>
                      </a:r>
                      <a:endParaRPr lang="hu-HU" sz="2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>
                          <a:latin typeface="+mn-lt"/>
                        </a:rPr>
                        <a:t>nr</a:t>
                      </a:r>
                      <a:endParaRPr lang="hu-HU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>
                          <a:latin typeface="+mn-lt"/>
                        </a:rPr>
                        <a:t>nr</a:t>
                      </a:r>
                      <a:endParaRPr lang="hu-HU" sz="2000" dirty="0">
                        <a:latin typeface="+mn-lt"/>
                      </a:endParaRPr>
                    </a:p>
                  </a:txBody>
                  <a:tcPr anchor="ctr"/>
                </a:tc>
              </a:tr>
              <a:tr h="122413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/>
                        <a:t>A foglalkoztatási paktumok keretében munkaerőpiaci programokban résztvevők száma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 smtClean="0"/>
                        <a:t>195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+mn-lt"/>
                        </a:rPr>
                        <a:t>184</a:t>
                      </a:r>
                      <a:endParaRPr lang="hu-HU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94,3%</a:t>
                      </a:r>
                      <a:endParaRPr lang="hu-HU" sz="20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7022 Üzletviteli, egyéb vezetési tanácsadás</a:t>
            </a:r>
          </a:p>
          <a:p>
            <a:r>
              <a:rPr lang="hu-HU" dirty="0" smtClean="0"/>
              <a:t>7311 Reklámügynöki tevékenység</a:t>
            </a:r>
          </a:p>
          <a:p>
            <a:r>
              <a:rPr lang="hu-HU" dirty="0" smtClean="0"/>
              <a:t>7490 </a:t>
            </a:r>
            <a:r>
              <a:rPr lang="hu-HU" dirty="0" err="1" smtClean="0"/>
              <a:t>M.n.s</a:t>
            </a:r>
            <a:r>
              <a:rPr lang="hu-HU" dirty="0" smtClean="0"/>
              <a:t>. egyéb szakmai, tudományos, műszaki tevékenység </a:t>
            </a:r>
          </a:p>
          <a:p>
            <a:r>
              <a:rPr lang="hu-HU" dirty="0" smtClean="0"/>
              <a:t>7729 Egyéb személyi használatú, háztartási cikk kölcsönzése</a:t>
            </a:r>
          </a:p>
          <a:p>
            <a:r>
              <a:rPr lang="hu-HU" dirty="0" smtClean="0"/>
              <a:t>7820 </a:t>
            </a:r>
            <a:r>
              <a:rPr lang="hu-HU" dirty="0" err="1" smtClean="0"/>
              <a:t>Munkaerőkölcsönzés</a:t>
            </a:r>
            <a:endParaRPr lang="hu-HU" dirty="0" smtClean="0"/>
          </a:p>
          <a:p>
            <a:r>
              <a:rPr lang="hu-HU" dirty="0" smtClean="0"/>
              <a:t>8121 Általános épülettakarítás</a:t>
            </a:r>
          </a:p>
          <a:p>
            <a:r>
              <a:rPr lang="hu-HU" dirty="0" smtClean="0"/>
              <a:t>8299 </a:t>
            </a:r>
            <a:r>
              <a:rPr lang="hu-HU" dirty="0" err="1" smtClean="0"/>
              <a:t>M.n.s</a:t>
            </a:r>
            <a:r>
              <a:rPr lang="hu-HU" dirty="0" smtClean="0"/>
              <a:t>. egyéb kiegészítő üzleti szolgáltatás </a:t>
            </a:r>
          </a:p>
          <a:p>
            <a:r>
              <a:rPr lang="hu-HU" dirty="0" smtClean="0"/>
              <a:t>8532 Szakmai középfokú oktatás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TEÁOR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8559 </a:t>
            </a:r>
            <a:r>
              <a:rPr lang="hu-HU" dirty="0" err="1" smtClean="0"/>
              <a:t>M.n.s</a:t>
            </a:r>
            <a:r>
              <a:rPr lang="hu-HU" dirty="0" smtClean="0"/>
              <a:t>. egyéb oktatás </a:t>
            </a:r>
          </a:p>
          <a:p>
            <a:r>
              <a:rPr lang="hu-HU" dirty="0" smtClean="0"/>
              <a:t>8810  Idősek, fogyatékosok szociális ellátása bentlakás nélkül</a:t>
            </a:r>
          </a:p>
          <a:p>
            <a:r>
              <a:rPr lang="hu-HU" dirty="0" smtClean="0"/>
              <a:t>9200 Szerencsejáték, fogadás</a:t>
            </a:r>
          </a:p>
          <a:p>
            <a:r>
              <a:rPr lang="hu-HU" dirty="0" smtClean="0"/>
              <a:t>9321 Vidámparki, szórakoztatóparki tevékenység</a:t>
            </a:r>
          </a:p>
          <a:p>
            <a:r>
              <a:rPr lang="hu-HU" dirty="0" smtClean="0"/>
              <a:t>9499 </a:t>
            </a:r>
            <a:r>
              <a:rPr lang="hu-HU" dirty="0" err="1" smtClean="0"/>
              <a:t>M.n.s</a:t>
            </a:r>
            <a:r>
              <a:rPr lang="hu-HU" dirty="0" smtClean="0"/>
              <a:t>. egyéb közösségi, társadalmi tevékenység</a:t>
            </a:r>
          </a:p>
          <a:p>
            <a:r>
              <a:rPr lang="hu-HU" dirty="0" smtClean="0"/>
              <a:t>9603 Temetkezés, temetkezést kiegészítő szolgáltatás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TEÁOR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472520" cy="47167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4504"/>
                <a:gridCol w="1694504"/>
                <a:gridCol w="1694504"/>
                <a:gridCol w="1694504"/>
                <a:gridCol w="1694504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latin typeface="+mn-lt"/>
                        </a:rPr>
                        <a:t> Támogatási eszköz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latin typeface="+mn-lt"/>
                        </a:rPr>
                        <a:t> Forrás összesen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latin typeface="+mn-lt"/>
                        </a:rPr>
                        <a:t> 2017. évi pü teljesített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latin typeface="+mn-lt"/>
                        </a:rPr>
                        <a:t> 2018. évi lekötött kötelezettségvállalás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latin typeface="+mn-lt"/>
                        </a:rPr>
                        <a:t> </a:t>
                      </a:r>
                      <a:r>
                        <a:rPr lang="hu-HU" sz="1800" b="0" i="0" u="none" strike="noStrike" dirty="0" err="1">
                          <a:latin typeface="+mn-lt"/>
                        </a:rPr>
                        <a:t>Forrásfelhasználás%</a:t>
                      </a:r>
                      <a:r>
                        <a:rPr lang="hu-HU" sz="1800" b="0" i="0" u="none" strike="noStrike" dirty="0">
                          <a:latin typeface="+mn-lt"/>
                        </a:rPr>
                        <a:t> (</a:t>
                      </a:r>
                      <a:r>
                        <a:rPr lang="hu-HU" sz="1800" b="0" i="0" u="none" strike="noStrike" dirty="0" smtClean="0">
                          <a:latin typeface="+mn-lt"/>
                        </a:rPr>
                        <a:t>összesen/2018.05.28.)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latin typeface="+mn-lt"/>
                        </a:rPr>
                        <a:t> Képzési támogatás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latin typeface="+mn-lt"/>
                        </a:rPr>
                        <a:t>                          32 788 097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latin typeface="+mn-lt"/>
                        </a:rPr>
                        <a:t>                             6 346 932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latin typeface="+mn-lt"/>
                        </a:rPr>
                        <a:t>                          </a:t>
                      </a:r>
                      <a:r>
                        <a:rPr kumimoji="0" lang="hu-H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25 500 345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latin typeface="+mn-lt"/>
                        </a:rPr>
                        <a:t>97%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latin typeface="+mn-lt"/>
                        </a:rPr>
                        <a:t> Bértámogatás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latin typeface="+mn-lt"/>
                        </a:rPr>
                        <a:t>                        117 034 419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hu-HU" sz="1800" b="0" i="0" u="none" strike="noStrike" dirty="0">
                          <a:latin typeface="+mn-lt"/>
                        </a:rPr>
                        <a:t> 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latin typeface="+mn-lt"/>
                        </a:rPr>
                        <a:t>                             1 621 096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latin typeface="+mn-lt"/>
                        </a:rPr>
                        <a:t>                             </a:t>
                      </a:r>
                      <a:r>
                        <a:rPr kumimoji="0" lang="hu-H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5 784 329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latin typeface="+mn-lt"/>
                        </a:rPr>
                        <a:t>93%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hu-HU" sz="1800" b="0" i="0" u="none" strike="noStrike" dirty="0">
                          <a:latin typeface="+mn-lt"/>
                        </a:rPr>
                        <a:t> 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latin typeface="+mn-lt"/>
                        </a:rPr>
                        <a:t> Bérköltség támogatás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latin typeface="+mn-lt"/>
                        </a:rPr>
                        <a:t>                          22 270 821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latin typeface="+mn-lt"/>
                        </a:rPr>
                        <a:t>                          </a:t>
                      </a:r>
                      <a:r>
                        <a:rPr kumimoji="0" lang="hu-H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78 617 993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latin typeface="+mn-lt"/>
                        </a:rPr>
                        <a:t> Helyközi utazás (munka.uti)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latin typeface="+mn-lt"/>
                        </a:rPr>
                        <a:t>                                222 184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latin typeface="+mn-lt"/>
                        </a:rPr>
                        <a:t>                                  20 729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latin typeface="+mn-lt"/>
                        </a:rPr>
                        <a:t>                                </a:t>
                      </a:r>
                      <a:r>
                        <a:rPr kumimoji="0" lang="hu-H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204 876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latin typeface="+mn-lt"/>
                        </a:rPr>
                        <a:t>102%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latin typeface="+mn-lt"/>
                        </a:rPr>
                        <a:t> VVT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latin typeface="+mn-lt"/>
                        </a:rPr>
                        <a:t>                          11 592 000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latin typeface="+mn-lt"/>
                        </a:rPr>
                        <a:t>                                           -  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latin typeface="+mn-lt"/>
                        </a:rPr>
                        <a:t>                             4 140 000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latin typeface="+mn-lt"/>
                        </a:rPr>
                        <a:t>36%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>
                          <a:latin typeface="+mn-lt"/>
                        </a:rPr>
                        <a:t> Összesen </a:t>
                      </a:r>
                      <a:endParaRPr lang="hu-HU" sz="1800" b="1" i="0" u="none" strike="noStrike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latin typeface="+mn-lt"/>
                        </a:rPr>
                        <a:t>                      </a:t>
                      </a:r>
                      <a:r>
                        <a:rPr lang="hu-HU" sz="1800" b="1" i="0" u="none" strike="noStrike" dirty="0" smtClean="0">
                          <a:latin typeface="+mn-lt"/>
                        </a:rPr>
                        <a:t>161 </a:t>
                      </a:r>
                      <a:r>
                        <a:rPr lang="hu-HU" sz="1800" b="1" i="0" u="none" strike="noStrike" dirty="0">
                          <a:latin typeface="+mn-lt"/>
                        </a:rPr>
                        <a:t>636 700    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latin typeface="+mn-lt"/>
                        </a:rPr>
                        <a:t>                         </a:t>
                      </a:r>
                      <a:r>
                        <a:rPr lang="hu-HU" sz="1800" b="1" i="0" u="none" strike="noStrike" dirty="0" smtClean="0">
                          <a:latin typeface="+mn-lt"/>
                        </a:rPr>
                        <a:t>30 </a:t>
                      </a:r>
                      <a:r>
                        <a:rPr lang="hu-HU" sz="1800" b="1" i="0" u="none" strike="noStrike" dirty="0">
                          <a:latin typeface="+mn-lt"/>
                        </a:rPr>
                        <a:t>259 578    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latin typeface="+mn-lt"/>
                        </a:rPr>
                        <a:t>                       </a:t>
                      </a:r>
                      <a:r>
                        <a:rPr kumimoji="0" lang="hu-HU" sz="18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114 247 543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 smtClean="0">
                          <a:latin typeface="+mn-lt"/>
                        </a:rPr>
                        <a:t>89%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Forrásfelhasználás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251520" y="2060848"/>
            <a:ext cx="8229600" cy="1143000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bg1"/>
                </a:solidFill>
                <a:cs typeface="Times New Roman" pitchFamily="18" charset="0"/>
              </a:rPr>
              <a:t>Eredmények 2018.05.25</a:t>
            </a:r>
            <a:endParaRPr lang="hu-HU" sz="32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428596" y="1261215"/>
          <a:ext cx="8229600" cy="50849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28892"/>
                <a:gridCol w="1928826"/>
                <a:gridCol w="2286016"/>
                <a:gridCol w="1585866"/>
              </a:tblGrid>
              <a:tr h="676875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Programelem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Tervezett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Tény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%</a:t>
                      </a:r>
                      <a:endParaRPr lang="hu-HU" sz="2400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Foglalkoztatás bővítése támogatás 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80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93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116%</a:t>
                      </a:r>
                      <a:endParaRPr lang="hu-HU" sz="2400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Képzés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40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41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103%</a:t>
                      </a:r>
                      <a:endParaRPr lang="hu-HU" sz="2400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VVT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14*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5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NR*</a:t>
                      </a:r>
                      <a:endParaRPr lang="hu-HU" sz="2400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Szolgáltatás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195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184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94%</a:t>
                      </a:r>
                      <a:endParaRPr lang="hu-HU" sz="2400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r>
                        <a:rPr lang="hu-HU" sz="2400" b="1" dirty="0" smtClean="0"/>
                        <a:t>Összesen bevont célcsoporttag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/>
                        <a:t>195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/>
                        <a:t>184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/>
                        <a:t>94%</a:t>
                      </a:r>
                      <a:endParaRPr lang="hu-H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5166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758006"/>
                <a:gridCol w="1471594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 smtClean="0"/>
                        <a:t>Célcsoport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 smtClean="0"/>
                        <a:t> </a:t>
                      </a:r>
                      <a:r>
                        <a:rPr lang="hu-HU" sz="2000" u="none" strike="noStrike" dirty="0"/>
                        <a:t>Bevonásra került (fő)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/>
                        <a:t> Alacsony iskolai végzettségűek 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/>
                        <a:t>30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 Közfoglalkoztatott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/>
                        <a:t>6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25 év alatti fiatalok, vagy 30 év alatti pályakezdő álláskeresők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/>
                        <a:t>6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50 év felettiek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/>
                        <a:t>53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Foglalkoztatást helyettesítő támogatásban részesülők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/>
                        <a:t>6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GYED-ről, GYES-ről, ápolási díjról visszatérők, vagy legalább egy gyermeket egyedül nevelő felnőttek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/>
                        <a:t>13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Inaktív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/>
                        <a:t>10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Megváltozott munkaképességű személyek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/>
                        <a:t>1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Roma nemzetiséghez tartozó személyek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/>
                        <a:t>3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Tartós munkanélküliséggel veszélyeztetettek* 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/>
                        <a:t>56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 smtClean="0"/>
                        <a:t>Összesen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/>
                        <a:t>184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Bevonási jellemzők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Bevonási jellemzők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472518" cy="5162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Bevonási jellemzők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285721" y="1285860"/>
          <a:ext cx="8643997" cy="534257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195467"/>
                <a:gridCol w="949302"/>
                <a:gridCol w="999030"/>
                <a:gridCol w="1500198"/>
              </a:tblGrid>
              <a:tr h="785818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/>
                        <a:t>Célcsoport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 err="1" smtClean="0"/>
                        <a:t>Szolg</a:t>
                      </a:r>
                      <a:r>
                        <a:rPr lang="hu-HU" sz="2000" u="none" strike="noStrike" dirty="0" smtClean="0"/>
                        <a:t>.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/>
                        <a:t>Képzés</a:t>
                      </a:r>
                      <a:br>
                        <a:rPr lang="hu-HU" sz="2000" u="none" strike="noStrike" dirty="0"/>
                      </a:br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 smtClean="0"/>
                        <a:t>Támogatott </a:t>
                      </a:r>
                      <a:r>
                        <a:rPr lang="hu-HU" sz="2000" u="none" strike="noStrike" dirty="0" err="1" smtClean="0"/>
                        <a:t>fogl</a:t>
                      </a:r>
                      <a:r>
                        <a:rPr lang="hu-HU" sz="2000" u="none" strike="noStrike" dirty="0" smtClean="0"/>
                        <a:t>.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Alacsony iskolai végzettségűek </a:t>
                      </a:r>
                      <a:br>
                        <a:rPr lang="hu-HU" sz="2000" u="none" strike="noStrike"/>
                      </a:b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30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26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25/30 év alatti pályakezdő álláskeresők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6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4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50 év felettiek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53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9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30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GYED-ről, GYES-ről…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13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2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8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Foglalkoztatást helyettesítő támogatásban részesülők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6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2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1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Tartós munkanélküliséggel veszélyeztetettek* 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56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24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17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Megváltozott munkaképességű személyek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1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Roma nemzetiséghez tartozó személyek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3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1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Közfoglalkoztatott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6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2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1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Inaktív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10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1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/>
                        <a:t>6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 smtClean="0"/>
                        <a:t>Összesen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/>
                        <a:t>184</a:t>
                      </a:r>
                      <a:endParaRPr lang="hu-H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/>
                        <a:t>41</a:t>
                      </a:r>
                      <a:endParaRPr lang="hu-H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/>
                        <a:t>93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Támogatások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dirty="0" smtClean="0"/>
              <a:t>Munkatanácsadás</a:t>
            </a:r>
          </a:p>
          <a:p>
            <a:r>
              <a:rPr lang="hu-HU" sz="3600" dirty="0" smtClean="0"/>
              <a:t>Álláskeresési technikák egyéni/csoportos</a:t>
            </a:r>
          </a:p>
          <a:p>
            <a:r>
              <a:rPr lang="hu-HU" sz="3600" dirty="0" smtClean="0"/>
              <a:t>Pszichológiai tanácsadás</a:t>
            </a:r>
          </a:p>
          <a:p>
            <a:r>
              <a:rPr lang="hu-HU" sz="3600" dirty="0" smtClean="0"/>
              <a:t>Mentori szolgáltatás</a:t>
            </a:r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Szolgáltatások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Képzés</a:t>
            </a:r>
            <a:endParaRPr lang="hu-HU" dirty="0">
              <a:solidFill>
                <a:schemeClr val="bg1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162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lasszikus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563</TotalTime>
  <Words>856</Words>
  <Application>Microsoft Office PowerPoint</Application>
  <PresentationFormat>Diavetítés a képernyőre (4:3 oldalarány)</PresentationFormat>
  <Paragraphs>329</Paragraphs>
  <Slides>23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Sétatér</vt:lpstr>
      <vt:lpstr>TOP-6.8.2-15-SF1-2016-00001  ,„Helyi foglalkoztatási együttműködések Székesfehérvár és járása területén</vt:lpstr>
      <vt:lpstr>Indikátorok helyi projekt</vt:lpstr>
      <vt:lpstr>Eredmények 2018.05.25</vt:lpstr>
      <vt:lpstr>Bevonási jellemzők</vt:lpstr>
      <vt:lpstr>Bevonási jellemzők</vt:lpstr>
      <vt:lpstr>Bevonási jellemzők</vt:lpstr>
      <vt:lpstr>Támogatások</vt:lpstr>
      <vt:lpstr>Szolgáltatások</vt:lpstr>
      <vt:lpstr>Képzés</vt:lpstr>
      <vt:lpstr>Képzés</vt:lpstr>
      <vt:lpstr>Képzés</vt:lpstr>
      <vt:lpstr>Képzés</vt:lpstr>
      <vt:lpstr>Támogatott foglakoztatás</vt:lpstr>
      <vt:lpstr>Támogatott foglakoztatás</vt:lpstr>
      <vt:lpstr>Munkáltatók</vt:lpstr>
      <vt:lpstr>Gazdasági forma megoszlás</vt:lpstr>
      <vt:lpstr>TEÁOR</vt:lpstr>
      <vt:lpstr>TEÁOR</vt:lpstr>
      <vt:lpstr>TEÁOR</vt:lpstr>
      <vt:lpstr>TEÁOR</vt:lpstr>
      <vt:lpstr>TEÁOR</vt:lpstr>
      <vt:lpstr>Forrásfelhasználás</vt:lpstr>
      <vt:lpstr>Köszönöm a figyelmet!</vt:lpstr>
    </vt:vector>
  </TitlesOfParts>
  <Company>Fejér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Megyei/Helyi szintű foglalkoztatási megállapodások, foglalkoztatási-gazdaságfejlesztési együttműködések</dc:title>
  <dc:creator>gayornema</dc:creator>
  <cp:lastModifiedBy>gayornema</cp:lastModifiedBy>
  <cp:revision>74</cp:revision>
  <dcterms:created xsi:type="dcterms:W3CDTF">2016-04-12T13:18:27Z</dcterms:created>
  <dcterms:modified xsi:type="dcterms:W3CDTF">2018-05-29T06:25:32Z</dcterms:modified>
</cp:coreProperties>
</file>