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375" r:id="rId2"/>
    <p:sldId id="35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366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éplaki Krisztina" initials="SK" lastIdx="4" clrIdx="0"/>
  <p:cmAuthor id="1" name="Soós Enikő Gyöngyi" initials="SEG" lastIdx="1" clrIdx="1"/>
  <p:cmAuthor id="2" name="Ónodi István" initials="ÓI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5D1"/>
    <a:srgbClr val="FFCC00"/>
    <a:srgbClr val="0F74CF"/>
    <a:srgbClr val="007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314" autoAdjust="0"/>
  </p:normalViewPr>
  <p:slideViewPr>
    <p:cSldViewPr snapToObjects="1">
      <p:cViewPr varScale="1">
        <p:scale>
          <a:sx n="93" d="100"/>
          <a:sy n="93" d="100"/>
        </p:scale>
        <p:origin x="20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nagyon elégedetlen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az országban</c:v>
                </c:pt>
                <c:pt idx="1">
                  <c:v>a megyében</c:v>
                </c:pt>
                <c:pt idx="2">
                  <c:v>a városban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elégedetlen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az országban</c:v>
                </c:pt>
                <c:pt idx="1">
                  <c:v>a megyében</c:v>
                </c:pt>
                <c:pt idx="2">
                  <c:v>a városban</c:v>
                </c:pt>
              </c:strCache>
            </c:strRef>
          </c:cat>
          <c:val>
            <c:numRef>
              <c:f>Munka1!$C$2:$C$4</c:f>
              <c:numCache>
                <c:formatCode>General</c:formatCode>
                <c:ptCount val="3"/>
                <c:pt idx="0">
                  <c:v>30</c:v>
                </c:pt>
                <c:pt idx="1">
                  <c:v>26</c:v>
                </c:pt>
                <c:pt idx="2">
                  <c:v>23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elégedett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az országban</c:v>
                </c:pt>
                <c:pt idx="1">
                  <c:v>a megyében</c:v>
                </c:pt>
                <c:pt idx="2">
                  <c:v>a városban</c:v>
                </c:pt>
              </c:strCache>
            </c:strRef>
          </c:cat>
          <c:val>
            <c:numRef>
              <c:f>Munka1!$D$2:$D$4</c:f>
              <c:numCache>
                <c:formatCode>General</c:formatCode>
                <c:ptCount val="3"/>
                <c:pt idx="0">
                  <c:v>55</c:v>
                </c:pt>
                <c:pt idx="1">
                  <c:v>67</c:v>
                </c:pt>
                <c:pt idx="2">
                  <c:v>70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nagyon elégedett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az országban</c:v>
                </c:pt>
                <c:pt idx="1">
                  <c:v>a megyében</c:v>
                </c:pt>
                <c:pt idx="2">
                  <c:v>a városban</c:v>
                </c:pt>
              </c:strCache>
            </c:strRef>
          </c:cat>
          <c:val>
            <c:numRef>
              <c:f>Munka1!$E$2:$E$4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239712"/>
        <c:axId val="355240104"/>
      </c:barChart>
      <c:catAx>
        <c:axId val="35523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5240104"/>
        <c:crosses val="autoZero"/>
        <c:auto val="1"/>
        <c:lblAlgn val="ctr"/>
        <c:lblOffset val="100"/>
        <c:noMultiLvlLbl val="0"/>
      </c:catAx>
      <c:valAx>
        <c:axId val="355240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523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romlani fog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Európa helyzete</c:v>
                </c:pt>
                <c:pt idx="1">
                  <c:v>az ország helyzete</c:v>
                </c:pt>
                <c:pt idx="2">
                  <c:v>Székesfehérvár helyezet</c:v>
                </c:pt>
                <c:pt idx="3">
                  <c:v>személyes élethelyzete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35</c:v>
                </c:pt>
                <c:pt idx="1">
                  <c:v>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 változik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Európa helyzete</c:v>
                </c:pt>
                <c:pt idx="1">
                  <c:v>az ország helyzete</c:v>
                </c:pt>
                <c:pt idx="2">
                  <c:v>Székesfehérvár helyezet</c:v>
                </c:pt>
                <c:pt idx="3">
                  <c:v>személyes élethelyzete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46</c:v>
                </c:pt>
                <c:pt idx="1">
                  <c:v>58</c:v>
                </c:pt>
                <c:pt idx="2">
                  <c:v>59</c:v>
                </c:pt>
                <c:pt idx="3">
                  <c:v>67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javulni fog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Európa helyzete</c:v>
                </c:pt>
                <c:pt idx="1">
                  <c:v>az ország helyzete</c:v>
                </c:pt>
                <c:pt idx="2">
                  <c:v>Székesfehérvár helyezet</c:v>
                </c:pt>
                <c:pt idx="3">
                  <c:v>személyes élethelyzete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19</c:v>
                </c:pt>
                <c:pt idx="1">
                  <c:v>33</c:v>
                </c:pt>
                <c:pt idx="2">
                  <c:v>38</c:v>
                </c:pt>
                <c:pt idx="3">
                  <c:v>28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468424"/>
        <c:axId val="358464504"/>
      </c:barChart>
      <c:catAx>
        <c:axId val="35846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8464504"/>
        <c:crosses val="autoZero"/>
        <c:auto val="1"/>
        <c:lblAlgn val="ctr"/>
        <c:lblOffset val="100"/>
        <c:noMultiLvlLbl val="0"/>
      </c:catAx>
      <c:valAx>
        <c:axId val="35846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8468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 munkaképes korúak saját munkához való esélyeinek megítélése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298189260638449"/>
                  <c:y val="4.89258442694662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nagyon jók</a:t>
                    </a:r>
                  </a:p>
                  <a:p>
                    <a:fld id="{088932FB-B327-4503-889B-79C247C540FD}" type="VALUE">
                      <a:rPr lang="en-US"/>
                      <a:pPr/>
                      <a:t>[ÉRTÉK]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1619276757071947E-2"/>
                  <c:y val="-5.76215473065866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inkább jók</a:t>
                    </a:r>
                  </a:p>
                  <a:p>
                    <a:r>
                      <a:rPr lang="en-US"/>
                      <a:t>33 %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495443277923594"/>
                  <c:y val="-0.1302565304336957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átlagosak</a:t>
                    </a:r>
                  </a:p>
                  <a:p>
                    <a:fld id="{0D230504-913B-4B91-A575-F55834F70845}" type="VALUE">
                      <a:rPr lang="en-US"/>
                      <a:pPr/>
                      <a:t>[ÉRTÉK]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3112423447069116"/>
                  <c:y val="5.84839395075615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inkább rosszak</a:t>
                    </a:r>
                  </a:p>
                  <a:p>
                    <a:fld id="{3CB6D63D-BC97-429C-ADF4-65602E924BB1}" type="VALUE">
                      <a:rPr lang="en-US"/>
                      <a:pPr/>
                      <a:t>[ÉRTÉK]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5.0556284631087779E-2"/>
                  <c:y val="-2.70753655793025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nagyon rosszak </a:t>
                    </a:r>
                    <a:fld id="{FB927C55-4C6E-4565-B6BB-B481B8ED2FBC}" type="VALUE">
                      <a:rPr lang="en-US"/>
                      <a:pPr/>
                      <a:t>[ÉRTÉK]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Munka1!$A$2:$A$6</c:f>
              <c:strCache>
                <c:ptCount val="5"/>
                <c:pt idx="0">
                  <c:v>nagyon jók</c:v>
                </c:pt>
                <c:pt idx="1">
                  <c:v>inkább jók</c:v>
                </c:pt>
                <c:pt idx="2">
                  <c:v>átlagosak</c:v>
                </c:pt>
                <c:pt idx="3">
                  <c:v>inkább rosszak</c:v>
                </c:pt>
                <c:pt idx="4">
                  <c:v>nagyon rosszak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3</c:v>
                </c:pt>
                <c:pt idx="1">
                  <c:v>33</c:v>
                </c:pt>
                <c:pt idx="2">
                  <c:v>59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hogy önkéntes munkát végezzen</c:v>
                </c:pt>
                <c:pt idx="1">
                  <c:v>politikai/ideológiai okok</c:v>
                </c:pt>
                <c:pt idx="2">
                  <c:v>tanulás általában</c:v>
                </c:pt>
                <c:pt idx="3">
                  <c:v>nyelvtanulás</c:v>
                </c:pt>
                <c:pt idx="4">
                  <c:v>új kihívások</c:v>
                </c:pt>
                <c:pt idx="5">
                  <c:v>tapasztalatszerzés</c:v>
                </c:pt>
                <c:pt idx="6">
                  <c:v>karrier</c:v>
                </c:pt>
                <c:pt idx="7">
                  <c:v>családi okok</c:v>
                </c:pt>
                <c:pt idx="8">
                  <c:v>jobb megélhetés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16</c:v>
                </c:pt>
                <c:pt idx="1">
                  <c:v>16</c:v>
                </c:pt>
                <c:pt idx="2">
                  <c:v>19</c:v>
                </c:pt>
                <c:pt idx="3">
                  <c:v>24</c:v>
                </c:pt>
                <c:pt idx="4">
                  <c:v>24</c:v>
                </c:pt>
                <c:pt idx="5">
                  <c:v>26</c:v>
                </c:pt>
                <c:pt idx="6">
                  <c:v>27</c:v>
                </c:pt>
                <c:pt idx="7">
                  <c:v>32</c:v>
                </c:pt>
                <c:pt idx="8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axId val="358470384"/>
        <c:axId val="358464112"/>
      </c:barChart>
      <c:catAx>
        <c:axId val="3584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8464112"/>
        <c:crosses val="autoZero"/>
        <c:auto val="1"/>
        <c:lblAlgn val="ctr"/>
        <c:lblOffset val="100"/>
        <c:noMultiLvlLbl val="0"/>
      </c:catAx>
      <c:valAx>
        <c:axId val="3584641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847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Mennyire tart Ön attól, hogy elveszítheti állását?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8.7726560221638966E-2"/>
                  <c:y val="-5.280902387201599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inkább tart tőle </a:t>
                    </a:r>
                    <a:fld id="{7F11D9D7-B917-4BC1-840B-0AD1D52A6C5D}" type="VALUE">
                      <a:rPr lang="en-US"/>
                      <a:pPr/>
                      <a:t>[ÉRTÉK]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7213837853601632E-2"/>
                  <c:y val="7.375015623047119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is-is</a:t>
                    </a:r>
                  </a:p>
                  <a:p>
                    <a:fld id="{E4597A02-F3BA-4C5F-905E-27839E6243C2}" type="VALUE">
                      <a:rPr lang="en-US"/>
                      <a:pPr/>
                      <a:t>[ÉRTÉK]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9.6949183435403957E-2"/>
                  <c:y val="-7.20297462817147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inkább nem tart tőle</a:t>
                    </a:r>
                  </a:p>
                  <a:p>
                    <a:r>
                      <a:rPr lang="en-US"/>
                      <a:t> 40 %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472003499562555E-2"/>
                  <c:y val="2.70556805399324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egyáltalán nem tart tőle</a:t>
                    </a:r>
                  </a:p>
                  <a:p>
                    <a:r>
                      <a:rPr lang="en-US"/>
                      <a:t>17 %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inkább tart tőle</c:v>
                </c:pt>
                <c:pt idx="1">
                  <c:v>is-is</c:v>
                </c:pt>
                <c:pt idx="2">
                  <c:v>inkább nem tart tőle</c:v>
                </c:pt>
                <c:pt idx="3">
                  <c:v>egyáltalán nem tart tőle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8</c:v>
                </c:pt>
                <c:pt idx="1">
                  <c:v>35</c:v>
                </c:pt>
                <c:pt idx="2">
                  <c:v>40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dirty="0"/>
              <a:t>Hány képzést végzett el szakmájában, vagy szakmájától eltérő területen? 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Hány képzési programban vett részt?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2550613849083625"/>
                  <c:y val="-9.506155653195284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egyet sem</a:t>
                    </a:r>
                  </a:p>
                  <a:p>
                    <a:fld id="{6F35262D-73C0-4EF1-BE88-9522F8838281}" type="PERCENTAGE">
                      <a:rPr lang="en-US" sz="140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8644444744578454E-2"/>
                  <c:y val="2.03796348660837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egyet</a:t>
                    </a:r>
                  </a:p>
                  <a:p>
                    <a:fld id="{8AD161FA-B6EF-4238-9A58-265E88F7D399}" type="PERCENTAGE">
                      <a:rPr lang="en-US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7217127447405265E-2"/>
                  <c:y val="-7.746697408680268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kettőt</a:t>
                    </a:r>
                  </a:p>
                  <a:p>
                    <a:fld id="{3E85C8A9-5802-4058-8CD1-74995711EDF9}" type="PERCENTAGE">
                      <a:rPr lang="en-US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7.7572336048045448E-2"/>
                  <c:y val="3.35145952059859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hármat</a:t>
                    </a:r>
                  </a:p>
                  <a:p>
                    <a:fld id="{3AC19885-8F90-434F-A4C6-C595CA87F5B7}" type="PERCENTAGE">
                      <a:rPr lang="en-US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02050585165334"/>
                  <c:y val="1.48932169929836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négyet</a:t>
                    </a:r>
                    <a:r>
                      <a:rPr lang="en-US" baseline="0"/>
                      <a:t> vagy többet</a:t>
                    </a:r>
                    <a:r>
                      <a:rPr lang="en-US"/>
                      <a:t> </a:t>
                    </a:r>
                    <a:fld id="{05C5C4B6-AED7-4640-AE91-B847859C57D2}" type="PERCENTAGE">
                      <a:rPr lang="en-US"/>
                      <a:pPr/>
                      <a:t>[SZÁZALÉK]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vagy több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61</c:v>
                </c:pt>
                <c:pt idx="1">
                  <c:v>13</c:v>
                </c:pt>
                <c:pt idx="2">
                  <c:v>13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10 évvel ezelőtt könnyebb volt a pályakezdő munkanélküliek elhelyezkedése.</c:v>
                </c:pt>
                <c:pt idx="1">
                  <c:v>Pályakezdőként nehezebb munkát találni, mint idősebb munkakeresőként.</c:v>
                </c:pt>
                <c:pt idx="2">
                  <c:v>A szakmai tapasztalat hiánya megnehezíti a pályakezdők munkához jutási esélyeit.</c:v>
                </c:pt>
                <c:pt idx="3">
                  <c:v>A nem megfelelő iskolai felkészítés nehezíti igazán a pályakezdők elhelyezkedését.</c:v>
                </c:pt>
                <c:pt idx="4">
                  <c:v>A mai fiatalok már nem nagyon tanulják meg a munka szeretetét.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44</c:v>
                </c:pt>
                <c:pt idx="1">
                  <c:v>67</c:v>
                </c:pt>
                <c:pt idx="2">
                  <c:v>69</c:v>
                </c:pt>
                <c:pt idx="3">
                  <c:v>70</c:v>
                </c:pt>
                <c:pt idx="4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8466072"/>
        <c:axId val="358466464"/>
      </c:barChart>
      <c:catAx>
        <c:axId val="358466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8466464"/>
        <c:crosses val="autoZero"/>
        <c:auto val="1"/>
        <c:lblAlgn val="ctr"/>
        <c:lblOffset val="100"/>
        <c:noMultiLvlLbl val="0"/>
      </c:catAx>
      <c:valAx>
        <c:axId val="358466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8466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/>
          <a:lstStyle>
            <a:lvl1pPr algn="r">
              <a:defRPr sz="1200"/>
            </a:lvl1pPr>
          </a:lstStyle>
          <a:p>
            <a:fld id="{7A2F4671-7A3F-41FB-A5AD-268A058A22A8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 anchor="b"/>
          <a:lstStyle>
            <a:lvl1pPr algn="r">
              <a:defRPr sz="1200"/>
            </a:lvl1pPr>
          </a:lstStyle>
          <a:p>
            <a:fld id="{1304ED7F-6FFB-4C32-B56B-D8B768D574A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372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/>
          <a:lstStyle>
            <a:lvl1pPr algn="r">
              <a:defRPr sz="1200"/>
            </a:lvl1pPr>
          </a:lstStyle>
          <a:p>
            <a:fld id="{54B7AB8D-3A5B-45B6-837E-AF394650943F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6" tIns="46053" rIns="92106" bIns="46053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106" tIns="46053" rIns="92106" bIns="46053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106" tIns="46053" rIns="92106" bIns="46053" rtlCol="0" anchor="b"/>
          <a:lstStyle>
            <a:lvl1pPr algn="r">
              <a:defRPr sz="1200"/>
            </a:lvl1pPr>
          </a:lstStyle>
          <a:p>
            <a:fld id="{439313BE-5963-4D5A-B293-AF6AD232F0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07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0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2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646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5" y="0"/>
            <a:ext cx="9142569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7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5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66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08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4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973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2018. 03. 09.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56" r:id="rId13"/>
    <p:sldLayoutId id="214748365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mahler@innobond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495800" y="836712"/>
            <a:ext cx="4419600" cy="1872208"/>
          </a:xfrm>
        </p:spPr>
        <p:txBody>
          <a:bodyPr/>
          <a:lstStyle/>
          <a:p>
            <a:pPr algn="ctr"/>
            <a:r>
              <a:rPr lang="hu-HU" sz="2400" dirty="0" smtClean="0"/>
              <a:t>TOP-6.8.2- 15-SF1- </a:t>
            </a:r>
            <a:r>
              <a:rPr lang="hu-HU" sz="2400" dirty="0"/>
              <a:t>2016-00001 </a:t>
            </a:r>
            <a:br>
              <a:rPr lang="hu-HU" sz="2400" dirty="0"/>
            </a:b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400" dirty="0" smtClean="0"/>
              <a:t>Munkaerő-piaci és foglalkoztatási helyzetkép Székesfehérváron</a:t>
            </a:r>
            <a:br>
              <a:rPr lang="hu-HU" sz="24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1800" dirty="0" smtClean="0"/>
              <a:t>Mahler Balázs</a:t>
            </a:r>
            <a:endParaRPr lang="en-US" sz="28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0" y="5589240"/>
            <a:ext cx="4343400" cy="914400"/>
          </a:xfrm>
        </p:spPr>
        <p:txBody>
          <a:bodyPr>
            <a:normAutofit/>
          </a:bodyPr>
          <a:lstStyle/>
          <a:p>
            <a:r>
              <a:rPr lang="hu-HU" sz="1200" dirty="0" smtClean="0"/>
              <a:t>Székesfehérvár Megyei Jogú Város Önkormányzat</a:t>
            </a:r>
          </a:p>
          <a:p>
            <a:r>
              <a:rPr lang="hu-HU" sz="1200" dirty="0" err="1" smtClean="0"/>
              <a:t>Echo</a:t>
            </a:r>
            <a:r>
              <a:rPr lang="hu-HU" sz="1200" dirty="0" smtClean="0"/>
              <a:t> Innovációs Műhely</a:t>
            </a:r>
          </a:p>
        </p:txBody>
      </p:sp>
      <p:sp>
        <p:nvSpPr>
          <p:cNvPr id="2" name="Téglalap 1"/>
          <p:cNvSpPr/>
          <p:nvPr/>
        </p:nvSpPr>
        <p:spPr>
          <a:xfrm>
            <a:off x="251520" y="2996952"/>
            <a:ext cx="352839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Foglalkoztatással kapcsolatos attitűdök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86408" y="1484784"/>
            <a:ext cx="7571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Az egész életre szóló állások kora lejárt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Hasznos a könnyű munkahelyváltás képessége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Fontos az </a:t>
            </a:r>
            <a:r>
              <a:rPr lang="hu-HU" sz="2400" dirty="0" err="1" smtClean="0"/>
              <a:t>alkalmazkodókészség</a:t>
            </a:r>
            <a:endParaRPr lang="hu-H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Nem a munkahely, hanem a foglalkoztatás biztonsága számít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A rugalmas munkaszerződések segítik a munkahelyteremtést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Fontosnak tartják a képzéseket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Aki dolgozni akar, az el is tud helyezkedni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130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Pályakezdők megítélése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3287156"/>
              </p:ext>
            </p:extLst>
          </p:nvPr>
        </p:nvGraphicFramePr>
        <p:xfrm>
          <a:off x="899592" y="1196752"/>
          <a:ext cx="6984775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25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1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Köszönöm a megtisztelő figyelmet!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sz="1800" b="1" dirty="0" err="1" smtClean="0">
                <a:hlinkClick r:id="rId2"/>
              </a:rPr>
              <a:t>bmahler</a:t>
            </a:r>
            <a:r>
              <a:rPr lang="hu-HU" sz="1800" b="1" dirty="0" smtClean="0">
                <a:hlinkClick r:id="rId2"/>
              </a:rPr>
              <a:t>@</a:t>
            </a:r>
            <a:r>
              <a:rPr lang="hu-HU" sz="1800" b="1" dirty="0" err="1" smtClean="0">
                <a:hlinkClick r:id="rId2"/>
              </a:rPr>
              <a:t>innobond.hu</a:t>
            </a:r>
            <a:r>
              <a:rPr lang="hu-HU" sz="1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71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Módszertan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19572" y="1916832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smtClean="0"/>
              <a:t>18 évnél idősebb székesfehérvári népességre reprezentatív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smtClean="0"/>
              <a:t>Személyes lekérdezéssel készült (TAPI) kérdőíves adatfelvétel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smtClean="0"/>
              <a:t>Minta elemszáma 1000 fő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smtClean="0"/>
              <a:t>Adatfelvétel időpontja 2017. október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6742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Módszertan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19572" y="1412776"/>
            <a:ext cx="7704856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200" b="1" dirty="0" smtClean="0"/>
              <a:t>Főbb megállapítások</a:t>
            </a:r>
            <a:endParaRPr lang="hu-HU" sz="32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15616" y="2492896"/>
            <a:ext cx="75711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székesfehérváriak </a:t>
            </a:r>
            <a:r>
              <a:rPr lang="hu-HU" sz="2000" b="1" dirty="0" smtClean="0"/>
              <a:t>elégedettebbek</a:t>
            </a:r>
            <a:r>
              <a:rPr lang="hu-HU" sz="2000" dirty="0" smtClean="0"/>
              <a:t> azzal, ahogy a </a:t>
            </a:r>
            <a:r>
              <a:rPr lang="hu-HU" sz="2000" b="1" dirty="0" smtClean="0"/>
              <a:t>város dolgai </a:t>
            </a:r>
            <a:r>
              <a:rPr lang="hu-HU" sz="2000" dirty="0" smtClean="0"/>
              <a:t>alakulnak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megkérdezettek </a:t>
            </a:r>
            <a:r>
              <a:rPr lang="hu-HU" sz="2000" b="1" dirty="0" smtClean="0"/>
              <a:t>6 százaléka dolgozott </a:t>
            </a:r>
            <a:r>
              <a:rPr lang="hu-HU" sz="2000" dirty="0" smtClean="0"/>
              <a:t>már </a:t>
            </a:r>
            <a:r>
              <a:rPr lang="hu-HU" sz="2000" b="1" dirty="0" smtClean="0"/>
              <a:t>külföldön</a:t>
            </a:r>
            <a:r>
              <a:rPr lang="hu-HU" sz="2000" dirty="0" smtClean="0"/>
              <a:t>, elsősorban a jobb </a:t>
            </a:r>
            <a:r>
              <a:rPr lang="hu-HU" sz="2000" b="1" dirty="0" smtClean="0"/>
              <a:t>megélhetés </a:t>
            </a:r>
            <a:r>
              <a:rPr lang="hu-HU" sz="2000" dirty="0" smtClean="0"/>
              <a:t>reményében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megkérdezettek több mint </a:t>
            </a:r>
            <a:r>
              <a:rPr lang="hu-HU" sz="2000" b="1" dirty="0" smtClean="0"/>
              <a:t>kétharmada stabilnak érzi munkahelyét</a:t>
            </a:r>
            <a:r>
              <a:rPr lang="hu-HU" sz="2000" dirty="0" smtClean="0"/>
              <a:t>, és döntő többsége nem tervez munkahelyet váltani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b="1" dirty="0" smtClean="0"/>
              <a:t>szakmaváltás</a:t>
            </a:r>
            <a:r>
              <a:rPr lang="hu-HU" sz="2000" dirty="0" smtClean="0"/>
              <a:t>, új szakma megszerzése </a:t>
            </a:r>
            <a:r>
              <a:rPr lang="hu-HU" sz="2000" b="1" dirty="0" smtClean="0"/>
              <a:t>nem prioritás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Legfontosabb a </a:t>
            </a:r>
            <a:r>
              <a:rPr lang="hu-HU" sz="2000" b="1" dirty="0" smtClean="0"/>
              <a:t>biztos állás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A fehérváriak </a:t>
            </a:r>
            <a:r>
              <a:rPr lang="hu-HU" sz="2000" b="1" dirty="0" smtClean="0"/>
              <a:t>egyharmada érintett </a:t>
            </a:r>
            <a:r>
              <a:rPr lang="hu-HU" sz="2000" dirty="0" smtClean="0"/>
              <a:t>közvetlen, vagy közvetett módon a </a:t>
            </a:r>
            <a:r>
              <a:rPr lang="hu-HU" sz="2000" b="1" dirty="0" smtClean="0"/>
              <a:t>pályakezdő munkanélküliséggel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3872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Mennyire elégedett azzal, ahogy… mennek a dolgok?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42090629"/>
              </p:ext>
            </p:extLst>
          </p:nvPr>
        </p:nvGraphicFramePr>
        <p:xfrm>
          <a:off x="1109700" y="1052736"/>
          <a:ext cx="6924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9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Jövőbeli várakozások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87228306"/>
              </p:ext>
            </p:extLst>
          </p:nvPr>
        </p:nvGraphicFramePr>
        <p:xfrm>
          <a:off x="1109700" y="1052736"/>
          <a:ext cx="6924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368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Munkához jutási esélyek megítélése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5673267"/>
              </p:ext>
            </p:extLst>
          </p:nvPr>
        </p:nvGraphicFramePr>
        <p:xfrm>
          <a:off x="935596" y="1268760"/>
          <a:ext cx="727280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70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Mi az, amiért hajlandó lenne elhagyni az országot?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2912356"/>
              </p:ext>
            </p:extLst>
          </p:nvPr>
        </p:nvGraphicFramePr>
        <p:xfrm>
          <a:off x="1184176" y="1340769"/>
          <a:ext cx="67756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131840" y="5852013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 smtClean="0"/>
              <a:t>Átlagpontszámok százfokú skálán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31275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Munkaerő-piaci biztonságérzet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1007847"/>
              </p:ext>
            </p:extLst>
          </p:nvPr>
        </p:nvGraphicFramePr>
        <p:xfrm>
          <a:off x="755576" y="1256130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6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Élethosszig tartó tanulás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2746256"/>
              </p:ext>
            </p:extLst>
          </p:nvPr>
        </p:nvGraphicFramePr>
        <p:xfrm>
          <a:off x="881590" y="1268760"/>
          <a:ext cx="73808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04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7007</TotalTime>
  <Words>262</Words>
  <Application>Microsoft Office PowerPoint</Application>
  <PresentationFormat>Diavetítés a képernyőre (4:3 oldalarány)</PresentationFormat>
  <Paragraphs>65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TOP-6.8.2- 15-SF1- 2016-00001    Munkaerő-piaci és foglalkoztatási helyzetkép Székesfehérváron   Mahler Balázs</vt:lpstr>
      <vt:lpstr>Módszertan</vt:lpstr>
      <vt:lpstr>Módszertan</vt:lpstr>
      <vt:lpstr>Mennyire elégedett azzal, ahogy… mennek a dolgok?</vt:lpstr>
      <vt:lpstr>Jövőbeli várakozások</vt:lpstr>
      <vt:lpstr>Munkához jutási esélyek megítélése</vt:lpstr>
      <vt:lpstr>Mi az, amiért hajlandó lenne elhagyni az országot?</vt:lpstr>
      <vt:lpstr>Munkaerő-piaci biztonságérzet</vt:lpstr>
      <vt:lpstr>Élethosszig tartó tanulás</vt:lpstr>
      <vt:lpstr>Foglalkoztatással kapcsolatos attitűdök</vt:lpstr>
      <vt:lpstr>Pályakezdők megítélése</vt:lpstr>
      <vt:lpstr> 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Jakab Csaba</cp:lastModifiedBy>
  <cp:revision>411</cp:revision>
  <cp:lastPrinted>2017-04-27T09:18:28Z</cp:lastPrinted>
  <dcterms:created xsi:type="dcterms:W3CDTF">2014-03-03T11:13:53Z</dcterms:created>
  <dcterms:modified xsi:type="dcterms:W3CDTF">2018-03-09T10:11:05Z</dcterms:modified>
</cp:coreProperties>
</file>